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8288000" cy="10287000"/>
  <p:notesSz cx="6858000" cy="9144000"/>
  <p:embeddedFontLst>
    <p:embeddedFont>
      <p:font typeface="Arial Bold" panose="020B0704020202020204" pitchFamily="34" charset="0"/>
      <p:regular r:id="rId15"/>
      <p:bold r:id="rId16"/>
    </p:embeddedFont>
    <p:embeddedFont>
      <p:font typeface="Calibri (MS) Bold" panose="020B0604020202020204" charset="0"/>
      <p:regular r:id="rId17"/>
    </p:embeddedFont>
    <p:embeddedFont>
      <p:font typeface="Canva Sans" panose="020B0604020202020204" charset="0"/>
      <p:regular r:id="rId18"/>
    </p:embeddedFont>
    <p:embeddedFont>
      <p:font typeface="Canva Sans Bold" panose="020B0604020202020204" charset="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 Roshitha" userId="3796cb6a66f3bfdb" providerId="LiveId" clId="{E0F2A515-6D94-4CEA-AE3F-A4995EE5F63D}"/>
    <pc:docChg chg="modSld">
      <pc:chgData name="v Roshitha" userId="3796cb6a66f3bfdb" providerId="LiveId" clId="{E0F2A515-6D94-4CEA-AE3F-A4995EE5F63D}" dt="2025-04-17T04:17:59.987" v="28" actId="1076"/>
      <pc:docMkLst>
        <pc:docMk/>
      </pc:docMkLst>
      <pc:sldChg chg="modSp mod">
        <pc:chgData name="v Roshitha" userId="3796cb6a66f3bfdb" providerId="LiveId" clId="{E0F2A515-6D94-4CEA-AE3F-A4995EE5F63D}" dt="2025-04-17T04:15:55.573" v="22" actId="123"/>
        <pc:sldMkLst>
          <pc:docMk/>
          <pc:sldMk cId="0" sldId="257"/>
        </pc:sldMkLst>
        <pc:spChg chg="mod">
          <ac:chgData name="v Roshitha" userId="3796cb6a66f3bfdb" providerId="LiveId" clId="{E0F2A515-6D94-4CEA-AE3F-A4995EE5F63D}" dt="2025-04-17T04:15:55.573" v="22" actId="123"/>
          <ac:spMkLst>
            <pc:docMk/>
            <pc:sldMk cId="0" sldId="257"/>
            <ac:spMk id="25" creationId="{00000000-0000-0000-0000-000000000000}"/>
          </ac:spMkLst>
        </pc:spChg>
      </pc:sldChg>
      <pc:sldChg chg="modSp mod">
        <pc:chgData name="v Roshitha" userId="3796cb6a66f3bfdb" providerId="LiveId" clId="{E0F2A515-6D94-4CEA-AE3F-A4995EE5F63D}" dt="2025-04-17T04:17:06.439" v="26" actId="14100"/>
        <pc:sldMkLst>
          <pc:docMk/>
          <pc:sldMk cId="0" sldId="262"/>
        </pc:sldMkLst>
        <pc:spChg chg="mod">
          <ac:chgData name="v Roshitha" userId="3796cb6a66f3bfdb" providerId="LiveId" clId="{E0F2A515-6D94-4CEA-AE3F-A4995EE5F63D}" dt="2025-04-17T04:17:06.439" v="26" actId="14100"/>
          <ac:spMkLst>
            <pc:docMk/>
            <pc:sldMk cId="0" sldId="262"/>
            <ac:spMk id="16" creationId="{00000000-0000-0000-0000-000000000000}"/>
          </ac:spMkLst>
        </pc:spChg>
        <pc:grpChg chg="mod">
          <ac:chgData name="v Roshitha" userId="3796cb6a66f3bfdb" providerId="LiveId" clId="{E0F2A515-6D94-4CEA-AE3F-A4995EE5F63D}" dt="2025-04-17T04:16:54.395" v="23" actId="1076"/>
          <ac:grpSpMkLst>
            <pc:docMk/>
            <pc:sldMk cId="0" sldId="262"/>
            <ac:grpSpMk id="11" creationId="{00000000-0000-0000-0000-000000000000}"/>
          </ac:grpSpMkLst>
        </pc:grpChg>
      </pc:sldChg>
      <pc:sldChg chg="modSp mod">
        <pc:chgData name="v Roshitha" userId="3796cb6a66f3bfdb" providerId="LiveId" clId="{E0F2A515-6D94-4CEA-AE3F-A4995EE5F63D}" dt="2025-04-17T04:17:59.987" v="28" actId="1076"/>
        <pc:sldMkLst>
          <pc:docMk/>
          <pc:sldMk cId="0" sldId="267"/>
        </pc:sldMkLst>
        <pc:spChg chg="mod">
          <ac:chgData name="v Roshitha" userId="3796cb6a66f3bfdb" providerId="LiveId" clId="{E0F2A515-6D94-4CEA-AE3F-A4995EE5F63D}" dt="2025-04-17T04:17:59.987" v="28" actId="1076"/>
          <ac:spMkLst>
            <pc:docMk/>
            <pc:sldMk cId="0" sldId="267"/>
            <ac:spMk id="12" creationId="{00000000-0000-0000-0000-00000000000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hyperlink" Target="https://www.freepik.com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A close up of a sign  Description automatically generated"/>
          <p:cNvSpPr/>
          <p:nvPr/>
        </p:nvSpPr>
        <p:spPr>
          <a:xfrm>
            <a:off x="15109032" y="117003"/>
            <a:ext cx="2700338" cy="863271"/>
          </a:xfrm>
          <a:custGeom>
            <a:avLst/>
            <a:gdLst/>
            <a:ahLst/>
            <a:cxnLst/>
            <a:rect l="l" t="t" r="r" b="b"/>
            <a:pathLst>
              <a:path w="2700338" h="863271">
                <a:moveTo>
                  <a:pt x="0" y="0"/>
                </a:moveTo>
                <a:lnTo>
                  <a:pt x="2700338" y="0"/>
                </a:lnTo>
                <a:lnTo>
                  <a:pt x="2700338" y="863271"/>
                </a:lnTo>
                <a:lnTo>
                  <a:pt x="0" y="86327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456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19048" y="-19050"/>
            <a:ext cx="14782800" cy="1114545"/>
            <a:chOff x="0" y="0"/>
            <a:chExt cx="19710400" cy="1486060"/>
          </a:xfrm>
        </p:grpSpPr>
        <p:sp>
          <p:nvSpPr>
            <p:cNvPr id="4" name="Freeform 4"/>
            <p:cNvSpPr/>
            <p:nvPr/>
          </p:nvSpPr>
          <p:spPr>
            <a:xfrm>
              <a:off x="25400" y="25400"/>
              <a:ext cx="19659600" cy="1435227"/>
            </a:xfrm>
            <a:custGeom>
              <a:avLst/>
              <a:gdLst/>
              <a:ahLst/>
              <a:cxnLst/>
              <a:rect l="l" t="t" r="r" b="b"/>
              <a:pathLst>
                <a:path w="19659600" h="1435227">
                  <a:moveTo>
                    <a:pt x="0" y="0"/>
                  </a:moveTo>
                  <a:lnTo>
                    <a:pt x="19659600" y="0"/>
                  </a:lnTo>
                  <a:lnTo>
                    <a:pt x="19659600" y="1435227"/>
                  </a:lnTo>
                  <a:lnTo>
                    <a:pt x="0" y="1435227"/>
                  </a:lnTo>
                  <a:close/>
                </a:path>
              </a:pathLst>
            </a:custGeom>
            <a:solidFill>
              <a:srgbClr val="213264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19710400" cy="1486027"/>
            </a:xfrm>
            <a:custGeom>
              <a:avLst/>
              <a:gdLst/>
              <a:ahLst/>
              <a:cxnLst/>
              <a:rect l="l" t="t" r="r" b="b"/>
              <a:pathLst>
                <a:path w="19710400" h="1486027">
                  <a:moveTo>
                    <a:pt x="25400" y="0"/>
                  </a:moveTo>
                  <a:lnTo>
                    <a:pt x="19685000" y="0"/>
                  </a:lnTo>
                  <a:cubicBezTo>
                    <a:pt x="19698970" y="0"/>
                    <a:pt x="19710400" y="11430"/>
                    <a:pt x="19710400" y="25400"/>
                  </a:cubicBezTo>
                  <a:lnTo>
                    <a:pt x="19710400" y="1460627"/>
                  </a:lnTo>
                  <a:cubicBezTo>
                    <a:pt x="19710400" y="1474597"/>
                    <a:pt x="19698970" y="1486027"/>
                    <a:pt x="19685000" y="1486027"/>
                  </a:cubicBezTo>
                  <a:lnTo>
                    <a:pt x="25400" y="1486027"/>
                  </a:lnTo>
                  <a:cubicBezTo>
                    <a:pt x="11430" y="1486027"/>
                    <a:pt x="0" y="1474597"/>
                    <a:pt x="0" y="1460627"/>
                  </a:cubicBezTo>
                  <a:lnTo>
                    <a:pt x="0" y="25400"/>
                  </a:lnTo>
                  <a:cubicBezTo>
                    <a:pt x="0" y="11430"/>
                    <a:pt x="11430" y="0"/>
                    <a:pt x="25400" y="0"/>
                  </a:cubicBezTo>
                  <a:moveTo>
                    <a:pt x="25400" y="50800"/>
                  </a:moveTo>
                  <a:lnTo>
                    <a:pt x="25400" y="25400"/>
                  </a:lnTo>
                  <a:lnTo>
                    <a:pt x="50800" y="25400"/>
                  </a:lnTo>
                  <a:lnTo>
                    <a:pt x="50800" y="1460627"/>
                  </a:lnTo>
                  <a:lnTo>
                    <a:pt x="25400" y="1460627"/>
                  </a:lnTo>
                  <a:lnTo>
                    <a:pt x="25400" y="1435227"/>
                  </a:lnTo>
                  <a:lnTo>
                    <a:pt x="19685000" y="1435227"/>
                  </a:lnTo>
                  <a:lnTo>
                    <a:pt x="19685000" y="1460627"/>
                  </a:lnTo>
                  <a:lnTo>
                    <a:pt x="19659600" y="1460627"/>
                  </a:lnTo>
                  <a:lnTo>
                    <a:pt x="19659600" y="25400"/>
                  </a:lnTo>
                  <a:lnTo>
                    <a:pt x="19685000" y="25400"/>
                  </a:lnTo>
                  <a:lnTo>
                    <a:pt x="19685000" y="50800"/>
                  </a:lnTo>
                  <a:lnTo>
                    <a:pt x="25400" y="50800"/>
                  </a:lnTo>
                  <a:close/>
                </a:path>
              </a:pathLst>
            </a:custGeom>
            <a:solidFill>
              <a:srgbClr val="213264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4833450" y="-628"/>
            <a:ext cx="168424" cy="1098536"/>
            <a:chOff x="0" y="0"/>
            <a:chExt cx="224566" cy="146471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24536" cy="1464691"/>
            </a:xfrm>
            <a:custGeom>
              <a:avLst/>
              <a:gdLst/>
              <a:ahLst/>
              <a:cxnLst/>
              <a:rect l="l" t="t" r="r" b="b"/>
              <a:pathLst>
                <a:path w="224536" h="1464691">
                  <a:moveTo>
                    <a:pt x="0" y="0"/>
                  </a:moveTo>
                  <a:lnTo>
                    <a:pt x="224536" y="0"/>
                  </a:lnTo>
                  <a:lnTo>
                    <a:pt x="224536" y="1464691"/>
                  </a:lnTo>
                  <a:lnTo>
                    <a:pt x="0" y="1464691"/>
                  </a:lnTo>
                  <a:close/>
                </a:path>
              </a:pathLst>
            </a:custGeom>
            <a:solidFill>
              <a:srgbClr val="7FBA00"/>
            </a:solidFill>
          </p:spPr>
        </p:sp>
      </p:grpSp>
      <p:sp>
        <p:nvSpPr>
          <p:cNvPr id="8" name="Freeform 8" descr="A blue and white background  Description automatically generated with medium confidence"/>
          <p:cNvSpPr/>
          <p:nvPr/>
        </p:nvSpPr>
        <p:spPr>
          <a:xfrm>
            <a:off x="0" y="-19050"/>
            <a:ext cx="14758988" cy="1085852"/>
          </a:xfrm>
          <a:custGeom>
            <a:avLst/>
            <a:gdLst/>
            <a:ahLst/>
            <a:cxnLst/>
            <a:rect l="l" t="t" r="r" b="b"/>
            <a:pathLst>
              <a:path w="14758988" h="1085852">
                <a:moveTo>
                  <a:pt x="0" y="0"/>
                </a:moveTo>
                <a:lnTo>
                  <a:pt x="14758988" y="0"/>
                </a:lnTo>
                <a:lnTo>
                  <a:pt x="14758988" y="1085852"/>
                </a:lnTo>
                <a:lnTo>
                  <a:pt x="0" y="108585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6000"/>
            </a:blip>
            <a:stretch>
              <a:fillRect t="-213488" r="-1645" b="-549997"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17887950" y="-628"/>
            <a:ext cx="400050" cy="1098536"/>
            <a:chOff x="0" y="0"/>
            <a:chExt cx="533400" cy="146471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533400" cy="1464691"/>
            </a:xfrm>
            <a:custGeom>
              <a:avLst/>
              <a:gdLst/>
              <a:ahLst/>
              <a:cxnLst/>
              <a:rect l="l" t="t" r="r" b="b"/>
              <a:pathLst>
                <a:path w="533400" h="1464691">
                  <a:moveTo>
                    <a:pt x="0" y="0"/>
                  </a:moveTo>
                  <a:lnTo>
                    <a:pt x="533400" y="0"/>
                  </a:lnTo>
                  <a:lnTo>
                    <a:pt x="533400" y="1464691"/>
                  </a:lnTo>
                  <a:lnTo>
                    <a:pt x="0" y="1464691"/>
                  </a:lnTo>
                  <a:close/>
                </a:path>
              </a:pathLst>
            </a:custGeom>
            <a:solidFill>
              <a:srgbClr val="FED500"/>
            </a:solidFill>
          </p:spPr>
        </p:sp>
      </p:grpSp>
      <p:sp>
        <p:nvSpPr>
          <p:cNvPr id="11" name="Freeform 11" descr="A person sitting at a desk with a computer  Description automatically generated"/>
          <p:cNvSpPr/>
          <p:nvPr/>
        </p:nvSpPr>
        <p:spPr>
          <a:xfrm>
            <a:off x="-19048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12" name="Group 12"/>
          <p:cNvGrpSpPr/>
          <p:nvPr/>
        </p:nvGrpSpPr>
        <p:grpSpPr>
          <a:xfrm>
            <a:off x="8791575" y="857250"/>
            <a:ext cx="7048500" cy="1504950"/>
            <a:chOff x="0" y="0"/>
            <a:chExt cx="9398000" cy="2006600"/>
          </a:xfrm>
        </p:grpSpPr>
        <p:sp>
          <p:nvSpPr>
            <p:cNvPr id="13" name="Freeform 13"/>
            <p:cNvSpPr/>
            <p:nvPr/>
          </p:nvSpPr>
          <p:spPr>
            <a:xfrm>
              <a:off x="25400" y="25400"/>
              <a:ext cx="9347200" cy="1955800"/>
            </a:xfrm>
            <a:custGeom>
              <a:avLst/>
              <a:gdLst/>
              <a:ahLst/>
              <a:cxnLst/>
              <a:rect l="l" t="t" r="r" b="b"/>
              <a:pathLst>
                <a:path w="9347200" h="1955800">
                  <a:moveTo>
                    <a:pt x="0" y="326009"/>
                  </a:moveTo>
                  <a:cubicBezTo>
                    <a:pt x="0" y="145923"/>
                    <a:pt x="148971" y="0"/>
                    <a:pt x="332613" y="0"/>
                  </a:cubicBezTo>
                  <a:lnTo>
                    <a:pt x="9014587" y="0"/>
                  </a:lnTo>
                  <a:cubicBezTo>
                    <a:pt x="9198229" y="0"/>
                    <a:pt x="9347200" y="145923"/>
                    <a:pt x="9347200" y="326009"/>
                  </a:cubicBezTo>
                  <a:lnTo>
                    <a:pt x="9347200" y="1629791"/>
                  </a:lnTo>
                  <a:cubicBezTo>
                    <a:pt x="9347200" y="1809877"/>
                    <a:pt x="9198229" y="1955800"/>
                    <a:pt x="9014587" y="1955800"/>
                  </a:cubicBezTo>
                  <a:lnTo>
                    <a:pt x="332613" y="1955800"/>
                  </a:lnTo>
                  <a:cubicBezTo>
                    <a:pt x="148971" y="1955800"/>
                    <a:pt x="0" y="1809877"/>
                    <a:pt x="0" y="1629791"/>
                  </a:cubicBezTo>
                  <a:close/>
                </a:path>
              </a:pathLst>
            </a:custGeom>
            <a:solidFill>
              <a:srgbClr val="EBEEF9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0" y="0"/>
              <a:ext cx="9398000" cy="2006600"/>
            </a:xfrm>
            <a:custGeom>
              <a:avLst/>
              <a:gdLst/>
              <a:ahLst/>
              <a:cxnLst/>
              <a:rect l="l" t="t" r="r" b="b"/>
              <a:pathLst>
                <a:path w="9398000" h="2006600">
                  <a:moveTo>
                    <a:pt x="0" y="351409"/>
                  </a:moveTo>
                  <a:cubicBezTo>
                    <a:pt x="0" y="156845"/>
                    <a:pt x="160782" y="0"/>
                    <a:pt x="358013" y="0"/>
                  </a:cubicBezTo>
                  <a:lnTo>
                    <a:pt x="9039987" y="0"/>
                  </a:lnTo>
                  <a:lnTo>
                    <a:pt x="9039987" y="25400"/>
                  </a:lnTo>
                  <a:lnTo>
                    <a:pt x="9039987" y="0"/>
                  </a:lnTo>
                  <a:cubicBezTo>
                    <a:pt x="9237218" y="0"/>
                    <a:pt x="9398000" y="156845"/>
                    <a:pt x="9398000" y="351409"/>
                  </a:cubicBezTo>
                  <a:lnTo>
                    <a:pt x="9372600" y="351409"/>
                  </a:lnTo>
                  <a:lnTo>
                    <a:pt x="9398000" y="351409"/>
                  </a:lnTo>
                  <a:lnTo>
                    <a:pt x="9398000" y="1655191"/>
                  </a:lnTo>
                  <a:lnTo>
                    <a:pt x="9372600" y="1655191"/>
                  </a:lnTo>
                  <a:lnTo>
                    <a:pt x="9398000" y="1655191"/>
                  </a:lnTo>
                  <a:cubicBezTo>
                    <a:pt x="9398000" y="1849755"/>
                    <a:pt x="9237218" y="2006600"/>
                    <a:pt x="9039987" y="2006600"/>
                  </a:cubicBezTo>
                  <a:lnTo>
                    <a:pt x="9039987" y="1981200"/>
                  </a:lnTo>
                  <a:lnTo>
                    <a:pt x="9039987" y="2006600"/>
                  </a:lnTo>
                  <a:lnTo>
                    <a:pt x="358013" y="2006600"/>
                  </a:lnTo>
                  <a:lnTo>
                    <a:pt x="358013" y="1981200"/>
                  </a:lnTo>
                  <a:lnTo>
                    <a:pt x="358013" y="2006600"/>
                  </a:lnTo>
                  <a:cubicBezTo>
                    <a:pt x="160782" y="2006600"/>
                    <a:pt x="0" y="1849755"/>
                    <a:pt x="0" y="1655191"/>
                  </a:cubicBezTo>
                  <a:lnTo>
                    <a:pt x="0" y="351409"/>
                  </a:lnTo>
                  <a:lnTo>
                    <a:pt x="25400" y="351409"/>
                  </a:lnTo>
                  <a:lnTo>
                    <a:pt x="0" y="351409"/>
                  </a:lnTo>
                  <a:moveTo>
                    <a:pt x="50800" y="351409"/>
                  </a:moveTo>
                  <a:lnTo>
                    <a:pt x="50800" y="1655191"/>
                  </a:lnTo>
                  <a:lnTo>
                    <a:pt x="25400" y="1655191"/>
                  </a:lnTo>
                  <a:lnTo>
                    <a:pt x="50800" y="1655191"/>
                  </a:lnTo>
                  <a:cubicBezTo>
                    <a:pt x="50800" y="1820799"/>
                    <a:pt x="187833" y="1955800"/>
                    <a:pt x="358013" y="1955800"/>
                  </a:cubicBezTo>
                  <a:lnTo>
                    <a:pt x="9039987" y="1955800"/>
                  </a:lnTo>
                  <a:cubicBezTo>
                    <a:pt x="9210167" y="1955800"/>
                    <a:pt x="9347200" y="1820799"/>
                    <a:pt x="9347200" y="1655191"/>
                  </a:cubicBezTo>
                  <a:lnTo>
                    <a:pt x="9347200" y="351409"/>
                  </a:lnTo>
                  <a:cubicBezTo>
                    <a:pt x="9347200" y="185801"/>
                    <a:pt x="9210167" y="50800"/>
                    <a:pt x="9039987" y="50800"/>
                  </a:cubicBezTo>
                  <a:lnTo>
                    <a:pt x="358013" y="50800"/>
                  </a:lnTo>
                  <a:lnTo>
                    <a:pt x="358013" y="25400"/>
                  </a:lnTo>
                  <a:lnTo>
                    <a:pt x="358013" y="50800"/>
                  </a:lnTo>
                  <a:cubicBezTo>
                    <a:pt x="187833" y="50800"/>
                    <a:pt x="50800" y="185801"/>
                    <a:pt x="50800" y="351409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</p:grpSp>
      <p:grpSp>
        <p:nvGrpSpPr>
          <p:cNvPr id="15" name="Group 15"/>
          <p:cNvGrpSpPr/>
          <p:nvPr/>
        </p:nvGrpSpPr>
        <p:grpSpPr>
          <a:xfrm>
            <a:off x="6869174" y="3131390"/>
            <a:ext cx="9879806" cy="2923774"/>
            <a:chOff x="0" y="0"/>
            <a:chExt cx="11728878" cy="3470978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1728878" cy="3470978"/>
            </a:xfrm>
            <a:custGeom>
              <a:avLst/>
              <a:gdLst/>
              <a:ahLst/>
              <a:cxnLst/>
              <a:rect l="l" t="t" r="r" b="b"/>
              <a:pathLst>
                <a:path w="11728878" h="3470978">
                  <a:moveTo>
                    <a:pt x="0" y="0"/>
                  </a:moveTo>
                  <a:lnTo>
                    <a:pt x="11728878" y="0"/>
                  </a:lnTo>
                  <a:lnTo>
                    <a:pt x="11728878" y="3470978"/>
                  </a:lnTo>
                  <a:lnTo>
                    <a:pt x="0" y="347097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142875"/>
              <a:ext cx="11728878" cy="361385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8279"/>
                </a:lnSpc>
              </a:pPr>
              <a:r>
                <a:rPr lang="en-US" sz="6899" b="1">
                  <a:solidFill>
                    <a:srgbClr val="FFFFFF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Forest Fire Detection using</a:t>
              </a:r>
            </a:p>
            <a:p>
              <a:pPr algn="ctr">
                <a:lnSpc>
                  <a:spcPts val="8279"/>
                </a:lnSpc>
              </a:pPr>
              <a:r>
                <a:rPr lang="en-US" sz="6899" b="1">
                  <a:solidFill>
                    <a:srgbClr val="FFFFFF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 Deep Learning</a:t>
              </a:r>
            </a:p>
          </p:txBody>
        </p:sp>
      </p:grpSp>
      <p:sp>
        <p:nvSpPr>
          <p:cNvPr id="18" name="Freeform 18" descr="A close up of a logo  Description automatically generated"/>
          <p:cNvSpPr/>
          <p:nvPr/>
        </p:nvSpPr>
        <p:spPr>
          <a:xfrm>
            <a:off x="12401128" y="1303294"/>
            <a:ext cx="1894735" cy="616251"/>
          </a:xfrm>
          <a:custGeom>
            <a:avLst/>
            <a:gdLst/>
            <a:ahLst/>
            <a:cxnLst/>
            <a:rect l="l" t="t" r="r" b="b"/>
            <a:pathLst>
              <a:path w="1894735" h="616251">
                <a:moveTo>
                  <a:pt x="0" y="0"/>
                </a:moveTo>
                <a:lnTo>
                  <a:pt x="1894736" y="0"/>
                </a:lnTo>
                <a:lnTo>
                  <a:pt x="1894736" y="616252"/>
                </a:lnTo>
                <a:lnTo>
                  <a:pt x="0" y="61625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86" b="-86"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7046883" y="5978965"/>
            <a:ext cx="8944828" cy="29921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52"/>
              </a:lnSpc>
            </a:pPr>
            <a:r>
              <a:rPr lang="en-US" sz="4251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Name : Vappangi Roshitha</a:t>
            </a:r>
          </a:p>
          <a:p>
            <a:pPr algn="l">
              <a:lnSpc>
                <a:spcPts val="5952"/>
              </a:lnSpc>
            </a:pPr>
            <a:r>
              <a:rPr lang="en-US" sz="4251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AICTE Internship Student Registration ID : STU64f443e58214e1693729765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A close up of a sign  Description automatically generated"/>
          <p:cNvSpPr/>
          <p:nvPr/>
        </p:nvSpPr>
        <p:spPr>
          <a:xfrm>
            <a:off x="15109032" y="117003"/>
            <a:ext cx="2700338" cy="863271"/>
          </a:xfrm>
          <a:custGeom>
            <a:avLst/>
            <a:gdLst/>
            <a:ahLst/>
            <a:cxnLst/>
            <a:rect l="l" t="t" r="r" b="b"/>
            <a:pathLst>
              <a:path w="2700338" h="863271">
                <a:moveTo>
                  <a:pt x="0" y="0"/>
                </a:moveTo>
                <a:lnTo>
                  <a:pt x="2700338" y="0"/>
                </a:lnTo>
                <a:lnTo>
                  <a:pt x="2700338" y="863271"/>
                </a:lnTo>
                <a:lnTo>
                  <a:pt x="0" y="86327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456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19048" y="-19050"/>
            <a:ext cx="14782800" cy="1114545"/>
            <a:chOff x="0" y="0"/>
            <a:chExt cx="19710400" cy="1486060"/>
          </a:xfrm>
        </p:grpSpPr>
        <p:sp>
          <p:nvSpPr>
            <p:cNvPr id="4" name="Freeform 4"/>
            <p:cNvSpPr/>
            <p:nvPr/>
          </p:nvSpPr>
          <p:spPr>
            <a:xfrm>
              <a:off x="25400" y="25400"/>
              <a:ext cx="19659600" cy="1435227"/>
            </a:xfrm>
            <a:custGeom>
              <a:avLst/>
              <a:gdLst/>
              <a:ahLst/>
              <a:cxnLst/>
              <a:rect l="l" t="t" r="r" b="b"/>
              <a:pathLst>
                <a:path w="19659600" h="1435227">
                  <a:moveTo>
                    <a:pt x="0" y="0"/>
                  </a:moveTo>
                  <a:lnTo>
                    <a:pt x="19659600" y="0"/>
                  </a:lnTo>
                  <a:lnTo>
                    <a:pt x="19659600" y="1435227"/>
                  </a:lnTo>
                  <a:lnTo>
                    <a:pt x="0" y="1435227"/>
                  </a:lnTo>
                  <a:close/>
                </a:path>
              </a:pathLst>
            </a:custGeom>
            <a:solidFill>
              <a:srgbClr val="213264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19710400" cy="1486027"/>
            </a:xfrm>
            <a:custGeom>
              <a:avLst/>
              <a:gdLst/>
              <a:ahLst/>
              <a:cxnLst/>
              <a:rect l="l" t="t" r="r" b="b"/>
              <a:pathLst>
                <a:path w="19710400" h="1486027">
                  <a:moveTo>
                    <a:pt x="25400" y="0"/>
                  </a:moveTo>
                  <a:lnTo>
                    <a:pt x="19685000" y="0"/>
                  </a:lnTo>
                  <a:cubicBezTo>
                    <a:pt x="19698970" y="0"/>
                    <a:pt x="19710400" y="11430"/>
                    <a:pt x="19710400" y="25400"/>
                  </a:cubicBezTo>
                  <a:lnTo>
                    <a:pt x="19710400" y="1460627"/>
                  </a:lnTo>
                  <a:cubicBezTo>
                    <a:pt x="19710400" y="1474597"/>
                    <a:pt x="19698970" y="1486027"/>
                    <a:pt x="19685000" y="1486027"/>
                  </a:cubicBezTo>
                  <a:lnTo>
                    <a:pt x="25400" y="1486027"/>
                  </a:lnTo>
                  <a:cubicBezTo>
                    <a:pt x="11430" y="1486027"/>
                    <a:pt x="0" y="1474597"/>
                    <a:pt x="0" y="1460627"/>
                  </a:cubicBezTo>
                  <a:lnTo>
                    <a:pt x="0" y="25400"/>
                  </a:lnTo>
                  <a:cubicBezTo>
                    <a:pt x="0" y="11430"/>
                    <a:pt x="11430" y="0"/>
                    <a:pt x="25400" y="0"/>
                  </a:cubicBezTo>
                  <a:moveTo>
                    <a:pt x="25400" y="50800"/>
                  </a:moveTo>
                  <a:lnTo>
                    <a:pt x="25400" y="25400"/>
                  </a:lnTo>
                  <a:lnTo>
                    <a:pt x="50800" y="25400"/>
                  </a:lnTo>
                  <a:lnTo>
                    <a:pt x="50800" y="1460627"/>
                  </a:lnTo>
                  <a:lnTo>
                    <a:pt x="25400" y="1460627"/>
                  </a:lnTo>
                  <a:lnTo>
                    <a:pt x="25400" y="1435227"/>
                  </a:lnTo>
                  <a:lnTo>
                    <a:pt x="19685000" y="1435227"/>
                  </a:lnTo>
                  <a:lnTo>
                    <a:pt x="19685000" y="1460627"/>
                  </a:lnTo>
                  <a:lnTo>
                    <a:pt x="19659600" y="1460627"/>
                  </a:lnTo>
                  <a:lnTo>
                    <a:pt x="19659600" y="25400"/>
                  </a:lnTo>
                  <a:lnTo>
                    <a:pt x="19685000" y="25400"/>
                  </a:lnTo>
                  <a:lnTo>
                    <a:pt x="19685000" y="50800"/>
                  </a:lnTo>
                  <a:lnTo>
                    <a:pt x="25400" y="50800"/>
                  </a:lnTo>
                  <a:close/>
                </a:path>
              </a:pathLst>
            </a:custGeom>
            <a:solidFill>
              <a:srgbClr val="213264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4833450" y="-628"/>
            <a:ext cx="168424" cy="1098536"/>
            <a:chOff x="0" y="0"/>
            <a:chExt cx="224566" cy="146471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24536" cy="1464691"/>
            </a:xfrm>
            <a:custGeom>
              <a:avLst/>
              <a:gdLst/>
              <a:ahLst/>
              <a:cxnLst/>
              <a:rect l="l" t="t" r="r" b="b"/>
              <a:pathLst>
                <a:path w="224536" h="1464691">
                  <a:moveTo>
                    <a:pt x="0" y="0"/>
                  </a:moveTo>
                  <a:lnTo>
                    <a:pt x="224536" y="0"/>
                  </a:lnTo>
                  <a:lnTo>
                    <a:pt x="224536" y="1464691"/>
                  </a:lnTo>
                  <a:lnTo>
                    <a:pt x="0" y="1464691"/>
                  </a:lnTo>
                  <a:close/>
                </a:path>
              </a:pathLst>
            </a:custGeom>
            <a:solidFill>
              <a:srgbClr val="7FBA00"/>
            </a:solidFill>
          </p:spPr>
        </p:sp>
      </p:grpSp>
      <p:sp>
        <p:nvSpPr>
          <p:cNvPr id="8" name="Freeform 8" descr="A blue and white background  Description automatically generated with medium confidence"/>
          <p:cNvSpPr/>
          <p:nvPr/>
        </p:nvSpPr>
        <p:spPr>
          <a:xfrm>
            <a:off x="0" y="-19050"/>
            <a:ext cx="14758988" cy="1085852"/>
          </a:xfrm>
          <a:custGeom>
            <a:avLst/>
            <a:gdLst/>
            <a:ahLst/>
            <a:cxnLst/>
            <a:rect l="l" t="t" r="r" b="b"/>
            <a:pathLst>
              <a:path w="14758988" h="1085852">
                <a:moveTo>
                  <a:pt x="0" y="0"/>
                </a:moveTo>
                <a:lnTo>
                  <a:pt x="14758988" y="0"/>
                </a:lnTo>
                <a:lnTo>
                  <a:pt x="14758988" y="1085852"/>
                </a:lnTo>
                <a:lnTo>
                  <a:pt x="0" y="108585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6000"/>
            </a:blip>
            <a:stretch>
              <a:fillRect t="-213488" r="-1645" b="-549997"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17887950" y="-628"/>
            <a:ext cx="400050" cy="1098536"/>
            <a:chOff x="0" y="0"/>
            <a:chExt cx="533400" cy="146471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533400" cy="1464691"/>
            </a:xfrm>
            <a:custGeom>
              <a:avLst/>
              <a:gdLst/>
              <a:ahLst/>
              <a:cxnLst/>
              <a:rect l="l" t="t" r="r" b="b"/>
              <a:pathLst>
                <a:path w="533400" h="1464691">
                  <a:moveTo>
                    <a:pt x="0" y="0"/>
                  </a:moveTo>
                  <a:lnTo>
                    <a:pt x="533400" y="0"/>
                  </a:lnTo>
                  <a:lnTo>
                    <a:pt x="533400" y="1464691"/>
                  </a:lnTo>
                  <a:lnTo>
                    <a:pt x="0" y="1464691"/>
                  </a:lnTo>
                  <a:close/>
                </a:path>
              </a:pathLst>
            </a:custGeom>
            <a:solidFill>
              <a:srgbClr val="FED500"/>
            </a:solidFill>
          </p:spPr>
        </p:sp>
      </p:grpSp>
      <p:sp>
        <p:nvSpPr>
          <p:cNvPr id="11" name="Freeform 11"/>
          <p:cNvSpPr/>
          <p:nvPr/>
        </p:nvSpPr>
        <p:spPr>
          <a:xfrm>
            <a:off x="1531614" y="2947118"/>
            <a:ext cx="12314502" cy="6311182"/>
          </a:xfrm>
          <a:custGeom>
            <a:avLst/>
            <a:gdLst/>
            <a:ahLst/>
            <a:cxnLst/>
            <a:rect l="l" t="t" r="r" b="b"/>
            <a:pathLst>
              <a:path w="12314502" h="6311182">
                <a:moveTo>
                  <a:pt x="0" y="0"/>
                </a:moveTo>
                <a:lnTo>
                  <a:pt x="12314502" y="0"/>
                </a:lnTo>
                <a:lnTo>
                  <a:pt x="12314502" y="6311182"/>
                </a:lnTo>
                <a:lnTo>
                  <a:pt x="0" y="631118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-1684401" y="1579686"/>
            <a:ext cx="8458516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Final output: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A close up of a sign  Description automatically generated"/>
          <p:cNvSpPr/>
          <p:nvPr/>
        </p:nvSpPr>
        <p:spPr>
          <a:xfrm>
            <a:off x="15109032" y="117003"/>
            <a:ext cx="2700338" cy="863271"/>
          </a:xfrm>
          <a:custGeom>
            <a:avLst/>
            <a:gdLst/>
            <a:ahLst/>
            <a:cxnLst/>
            <a:rect l="l" t="t" r="r" b="b"/>
            <a:pathLst>
              <a:path w="2700338" h="863271">
                <a:moveTo>
                  <a:pt x="0" y="0"/>
                </a:moveTo>
                <a:lnTo>
                  <a:pt x="2700338" y="0"/>
                </a:lnTo>
                <a:lnTo>
                  <a:pt x="2700338" y="863271"/>
                </a:lnTo>
                <a:lnTo>
                  <a:pt x="0" y="86327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456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19048" y="-19050"/>
            <a:ext cx="14782800" cy="1114545"/>
            <a:chOff x="0" y="0"/>
            <a:chExt cx="19710400" cy="1486060"/>
          </a:xfrm>
        </p:grpSpPr>
        <p:sp>
          <p:nvSpPr>
            <p:cNvPr id="4" name="Freeform 4"/>
            <p:cNvSpPr/>
            <p:nvPr/>
          </p:nvSpPr>
          <p:spPr>
            <a:xfrm>
              <a:off x="25400" y="25400"/>
              <a:ext cx="19659600" cy="1435227"/>
            </a:xfrm>
            <a:custGeom>
              <a:avLst/>
              <a:gdLst/>
              <a:ahLst/>
              <a:cxnLst/>
              <a:rect l="l" t="t" r="r" b="b"/>
              <a:pathLst>
                <a:path w="19659600" h="1435227">
                  <a:moveTo>
                    <a:pt x="0" y="0"/>
                  </a:moveTo>
                  <a:lnTo>
                    <a:pt x="19659600" y="0"/>
                  </a:lnTo>
                  <a:lnTo>
                    <a:pt x="19659600" y="1435227"/>
                  </a:lnTo>
                  <a:lnTo>
                    <a:pt x="0" y="1435227"/>
                  </a:lnTo>
                  <a:close/>
                </a:path>
              </a:pathLst>
            </a:custGeom>
            <a:solidFill>
              <a:srgbClr val="213264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19710400" cy="1486027"/>
            </a:xfrm>
            <a:custGeom>
              <a:avLst/>
              <a:gdLst/>
              <a:ahLst/>
              <a:cxnLst/>
              <a:rect l="l" t="t" r="r" b="b"/>
              <a:pathLst>
                <a:path w="19710400" h="1486027">
                  <a:moveTo>
                    <a:pt x="25400" y="0"/>
                  </a:moveTo>
                  <a:lnTo>
                    <a:pt x="19685000" y="0"/>
                  </a:lnTo>
                  <a:cubicBezTo>
                    <a:pt x="19698970" y="0"/>
                    <a:pt x="19710400" y="11430"/>
                    <a:pt x="19710400" y="25400"/>
                  </a:cubicBezTo>
                  <a:lnTo>
                    <a:pt x="19710400" y="1460627"/>
                  </a:lnTo>
                  <a:cubicBezTo>
                    <a:pt x="19710400" y="1474597"/>
                    <a:pt x="19698970" y="1486027"/>
                    <a:pt x="19685000" y="1486027"/>
                  </a:cubicBezTo>
                  <a:lnTo>
                    <a:pt x="25400" y="1486027"/>
                  </a:lnTo>
                  <a:cubicBezTo>
                    <a:pt x="11430" y="1486027"/>
                    <a:pt x="0" y="1474597"/>
                    <a:pt x="0" y="1460627"/>
                  </a:cubicBezTo>
                  <a:lnTo>
                    <a:pt x="0" y="25400"/>
                  </a:lnTo>
                  <a:cubicBezTo>
                    <a:pt x="0" y="11430"/>
                    <a:pt x="11430" y="0"/>
                    <a:pt x="25400" y="0"/>
                  </a:cubicBezTo>
                  <a:moveTo>
                    <a:pt x="25400" y="50800"/>
                  </a:moveTo>
                  <a:lnTo>
                    <a:pt x="25400" y="25400"/>
                  </a:lnTo>
                  <a:lnTo>
                    <a:pt x="50800" y="25400"/>
                  </a:lnTo>
                  <a:lnTo>
                    <a:pt x="50800" y="1460627"/>
                  </a:lnTo>
                  <a:lnTo>
                    <a:pt x="25400" y="1460627"/>
                  </a:lnTo>
                  <a:lnTo>
                    <a:pt x="25400" y="1435227"/>
                  </a:lnTo>
                  <a:lnTo>
                    <a:pt x="19685000" y="1435227"/>
                  </a:lnTo>
                  <a:lnTo>
                    <a:pt x="19685000" y="1460627"/>
                  </a:lnTo>
                  <a:lnTo>
                    <a:pt x="19659600" y="1460627"/>
                  </a:lnTo>
                  <a:lnTo>
                    <a:pt x="19659600" y="25400"/>
                  </a:lnTo>
                  <a:lnTo>
                    <a:pt x="19685000" y="25400"/>
                  </a:lnTo>
                  <a:lnTo>
                    <a:pt x="19685000" y="50800"/>
                  </a:lnTo>
                  <a:lnTo>
                    <a:pt x="25400" y="50800"/>
                  </a:lnTo>
                  <a:close/>
                </a:path>
              </a:pathLst>
            </a:custGeom>
            <a:solidFill>
              <a:srgbClr val="213264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4833450" y="-628"/>
            <a:ext cx="168424" cy="1098536"/>
            <a:chOff x="0" y="0"/>
            <a:chExt cx="224566" cy="146471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24536" cy="1464691"/>
            </a:xfrm>
            <a:custGeom>
              <a:avLst/>
              <a:gdLst/>
              <a:ahLst/>
              <a:cxnLst/>
              <a:rect l="l" t="t" r="r" b="b"/>
              <a:pathLst>
                <a:path w="224536" h="1464691">
                  <a:moveTo>
                    <a:pt x="0" y="0"/>
                  </a:moveTo>
                  <a:lnTo>
                    <a:pt x="224536" y="0"/>
                  </a:lnTo>
                  <a:lnTo>
                    <a:pt x="224536" y="1464691"/>
                  </a:lnTo>
                  <a:lnTo>
                    <a:pt x="0" y="1464691"/>
                  </a:lnTo>
                  <a:close/>
                </a:path>
              </a:pathLst>
            </a:custGeom>
            <a:solidFill>
              <a:srgbClr val="7FBA00"/>
            </a:solidFill>
          </p:spPr>
        </p:sp>
      </p:grpSp>
      <p:sp>
        <p:nvSpPr>
          <p:cNvPr id="8" name="Freeform 8" descr="A blue and white background  Description automatically generated with medium confidence"/>
          <p:cNvSpPr/>
          <p:nvPr/>
        </p:nvSpPr>
        <p:spPr>
          <a:xfrm>
            <a:off x="0" y="-19050"/>
            <a:ext cx="14758988" cy="1085852"/>
          </a:xfrm>
          <a:custGeom>
            <a:avLst/>
            <a:gdLst/>
            <a:ahLst/>
            <a:cxnLst/>
            <a:rect l="l" t="t" r="r" b="b"/>
            <a:pathLst>
              <a:path w="14758988" h="1085852">
                <a:moveTo>
                  <a:pt x="0" y="0"/>
                </a:moveTo>
                <a:lnTo>
                  <a:pt x="14758988" y="0"/>
                </a:lnTo>
                <a:lnTo>
                  <a:pt x="14758988" y="1085852"/>
                </a:lnTo>
                <a:lnTo>
                  <a:pt x="0" y="108585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6000"/>
            </a:blip>
            <a:stretch>
              <a:fillRect t="-213488" r="-1645" b="-549997"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17887950" y="-628"/>
            <a:ext cx="400050" cy="1098536"/>
            <a:chOff x="0" y="0"/>
            <a:chExt cx="533400" cy="146471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533400" cy="1464691"/>
            </a:xfrm>
            <a:custGeom>
              <a:avLst/>
              <a:gdLst/>
              <a:ahLst/>
              <a:cxnLst/>
              <a:rect l="l" t="t" r="r" b="b"/>
              <a:pathLst>
                <a:path w="533400" h="1464691">
                  <a:moveTo>
                    <a:pt x="0" y="0"/>
                  </a:moveTo>
                  <a:lnTo>
                    <a:pt x="533400" y="0"/>
                  </a:lnTo>
                  <a:lnTo>
                    <a:pt x="533400" y="1464691"/>
                  </a:lnTo>
                  <a:lnTo>
                    <a:pt x="0" y="1464691"/>
                  </a:lnTo>
                  <a:close/>
                </a:path>
              </a:pathLst>
            </a:custGeom>
            <a:solidFill>
              <a:srgbClr val="FED500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223630" y="1482226"/>
            <a:ext cx="9153939" cy="600165"/>
            <a:chOff x="0" y="0"/>
            <a:chExt cx="12205252" cy="80022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2205252" cy="800220"/>
            </a:xfrm>
            <a:custGeom>
              <a:avLst/>
              <a:gdLst/>
              <a:ahLst/>
              <a:cxnLst/>
              <a:rect l="l" t="t" r="r" b="b"/>
              <a:pathLst>
                <a:path w="12205252" h="800220">
                  <a:moveTo>
                    <a:pt x="0" y="0"/>
                  </a:moveTo>
                  <a:lnTo>
                    <a:pt x="12205252" y="0"/>
                  </a:lnTo>
                  <a:lnTo>
                    <a:pt x="12205252" y="800220"/>
                  </a:lnTo>
                  <a:lnTo>
                    <a:pt x="0" y="80022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66675"/>
              <a:ext cx="12205252" cy="86689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600"/>
                </a:lnSpc>
              </a:pPr>
              <a:r>
                <a:rPr lang="en-US" sz="3000" b="1">
                  <a:solidFill>
                    <a:srgbClr val="213163"/>
                  </a:solidFill>
                  <a:latin typeface="Arial Bold"/>
                  <a:ea typeface="Arial Bold"/>
                  <a:cs typeface="Arial Bold"/>
                  <a:sym typeface="Arial Bold"/>
                </a:rPr>
                <a:t>Conclusion:  </a:t>
              </a:r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780530" y="2434817"/>
            <a:ext cx="15625049" cy="2980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 algn="just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Successfully built a CNN model to classify forest fire images.</a:t>
            </a:r>
          </a:p>
          <a:p>
            <a:pPr marL="734059" lvl="1" indent="-367030" algn="just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Achieved reliable accuracy using simple architecture.</a:t>
            </a:r>
          </a:p>
          <a:p>
            <a:pPr marL="734059" lvl="1" indent="-367030" algn="just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Can be deployed in real-world applications for forest monitoring.</a:t>
            </a:r>
          </a:p>
          <a:p>
            <a:pPr marL="734059" lvl="1" indent="-367030" algn="just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Future scope includes integration with drones or IoT for live monitoring.</a:t>
            </a:r>
          </a:p>
          <a:p>
            <a:pPr algn="just">
              <a:lnSpc>
                <a:spcPts val="4759"/>
              </a:lnSpc>
            </a:pPr>
            <a:endParaRPr lang="en-US" sz="3399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A close up of a sign  Description automatically generated"/>
          <p:cNvSpPr/>
          <p:nvPr/>
        </p:nvSpPr>
        <p:spPr>
          <a:xfrm>
            <a:off x="15109032" y="117003"/>
            <a:ext cx="2700338" cy="863271"/>
          </a:xfrm>
          <a:custGeom>
            <a:avLst/>
            <a:gdLst/>
            <a:ahLst/>
            <a:cxnLst/>
            <a:rect l="l" t="t" r="r" b="b"/>
            <a:pathLst>
              <a:path w="2700338" h="863271">
                <a:moveTo>
                  <a:pt x="0" y="0"/>
                </a:moveTo>
                <a:lnTo>
                  <a:pt x="2700338" y="0"/>
                </a:lnTo>
                <a:lnTo>
                  <a:pt x="2700338" y="863271"/>
                </a:lnTo>
                <a:lnTo>
                  <a:pt x="0" y="86327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456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19048" y="-19050"/>
            <a:ext cx="14782800" cy="1114545"/>
            <a:chOff x="0" y="0"/>
            <a:chExt cx="19710400" cy="1486060"/>
          </a:xfrm>
        </p:grpSpPr>
        <p:sp>
          <p:nvSpPr>
            <p:cNvPr id="4" name="Freeform 4"/>
            <p:cNvSpPr/>
            <p:nvPr/>
          </p:nvSpPr>
          <p:spPr>
            <a:xfrm>
              <a:off x="25400" y="25400"/>
              <a:ext cx="19659600" cy="1435227"/>
            </a:xfrm>
            <a:custGeom>
              <a:avLst/>
              <a:gdLst/>
              <a:ahLst/>
              <a:cxnLst/>
              <a:rect l="l" t="t" r="r" b="b"/>
              <a:pathLst>
                <a:path w="19659600" h="1435227">
                  <a:moveTo>
                    <a:pt x="0" y="0"/>
                  </a:moveTo>
                  <a:lnTo>
                    <a:pt x="19659600" y="0"/>
                  </a:lnTo>
                  <a:lnTo>
                    <a:pt x="19659600" y="1435227"/>
                  </a:lnTo>
                  <a:lnTo>
                    <a:pt x="0" y="1435227"/>
                  </a:lnTo>
                  <a:close/>
                </a:path>
              </a:pathLst>
            </a:custGeom>
            <a:solidFill>
              <a:srgbClr val="213264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19710400" cy="1486027"/>
            </a:xfrm>
            <a:custGeom>
              <a:avLst/>
              <a:gdLst/>
              <a:ahLst/>
              <a:cxnLst/>
              <a:rect l="l" t="t" r="r" b="b"/>
              <a:pathLst>
                <a:path w="19710400" h="1486027">
                  <a:moveTo>
                    <a:pt x="25400" y="0"/>
                  </a:moveTo>
                  <a:lnTo>
                    <a:pt x="19685000" y="0"/>
                  </a:lnTo>
                  <a:cubicBezTo>
                    <a:pt x="19698970" y="0"/>
                    <a:pt x="19710400" y="11430"/>
                    <a:pt x="19710400" y="25400"/>
                  </a:cubicBezTo>
                  <a:lnTo>
                    <a:pt x="19710400" y="1460627"/>
                  </a:lnTo>
                  <a:cubicBezTo>
                    <a:pt x="19710400" y="1474597"/>
                    <a:pt x="19698970" y="1486027"/>
                    <a:pt x="19685000" y="1486027"/>
                  </a:cubicBezTo>
                  <a:lnTo>
                    <a:pt x="25400" y="1486027"/>
                  </a:lnTo>
                  <a:cubicBezTo>
                    <a:pt x="11430" y="1486027"/>
                    <a:pt x="0" y="1474597"/>
                    <a:pt x="0" y="1460627"/>
                  </a:cubicBezTo>
                  <a:lnTo>
                    <a:pt x="0" y="25400"/>
                  </a:lnTo>
                  <a:cubicBezTo>
                    <a:pt x="0" y="11430"/>
                    <a:pt x="11430" y="0"/>
                    <a:pt x="25400" y="0"/>
                  </a:cubicBezTo>
                  <a:moveTo>
                    <a:pt x="25400" y="50800"/>
                  </a:moveTo>
                  <a:lnTo>
                    <a:pt x="25400" y="25400"/>
                  </a:lnTo>
                  <a:lnTo>
                    <a:pt x="50800" y="25400"/>
                  </a:lnTo>
                  <a:lnTo>
                    <a:pt x="50800" y="1460627"/>
                  </a:lnTo>
                  <a:lnTo>
                    <a:pt x="25400" y="1460627"/>
                  </a:lnTo>
                  <a:lnTo>
                    <a:pt x="25400" y="1435227"/>
                  </a:lnTo>
                  <a:lnTo>
                    <a:pt x="19685000" y="1435227"/>
                  </a:lnTo>
                  <a:lnTo>
                    <a:pt x="19685000" y="1460627"/>
                  </a:lnTo>
                  <a:lnTo>
                    <a:pt x="19659600" y="1460627"/>
                  </a:lnTo>
                  <a:lnTo>
                    <a:pt x="19659600" y="25400"/>
                  </a:lnTo>
                  <a:lnTo>
                    <a:pt x="19685000" y="25400"/>
                  </a:lnTo>
                  <a:lnTo>
                    <a:pt x="19685000" y="50800"/>
                  </a:lnTo>
                  <a:lnTo>
                    <a:pt x="25400" y="50800"/>
                  </a:lnTo>
                  <a:close/>
                </a:path>
              </a:pathLst>
            </a:custGeom>
            <a:solidFill>
              <a:srgbClr val="213264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4833450" y="-628"/>
            <a:ext cx="168424" cy="1098536"/>
            <a:chOff x="0" y="0"/>
            <a:chExt cx="224566" cy="146471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24536" cy="1464691"/>
            </a:xfrm>
            <a:custGeom>
              <a:avLst/>
              <a:gdLst/>
              <a:ahLst/>
              <a:cxnLst/>
              <a:rect l="l" t="t" r="r" b="b"/>
              <a:pathLst>
                <a:path w="224536" h="1464691">
                  <a:moveTo>
                    <a:pt x="0" y="0"/>
                  </a:moveTo>
                  <a:lnTo>
                    <a:pt x="224536" y="0"/>
                  </a:lnTo>
                  <a:lnTo>
                    <a:pt x="224536" y="1464691"/>
                  </a:lnTo>
                  <a:lnTo>
                    <a:pt x="0" y="1464691"/>
                  </a:lnTo>
                  <a:close/>
                </a:path>
              </a:pathLst>
            </a:custGeom>
            <a:solidFill>
              <a:srgbClr val="7FBA00"/>
            </a:solidFill>
          </p:spPr>
        </p:sp>
      </p:grpSp>
      <p:sp>
        <p:nvSpPr>
          <p:cNvPr id="8" name="Freeform 8" descr="A blue and white background  Description automatically generated with medium confidence"/>
          <p:cNvSpPr/>
          <p:nvPr/>
        </p:nvSpPr>
        <p:spPr>
          <a:xfrm>
            <a:off x="0" y="-19050"/>
            <a:ext cx="14758988" cy="1085852"/>
          </a:xfrm>
          <a:custGeom>
            <a:avLst/>
            <a:gdLst/>
            <a:ahLst/>
            <a:cxnLst/>
            <a:rect l="l" t="t" r="r" b="b"/>
            <a:pathLst>
              <a:path w="14758988" h="1085852">
                <a:moveTo>
                  <a:pt x="0" y="0"/>
                </a:moveTo>
                <a:lnTo>
                  <a:pt x="14758988" y="0"/>
                </a:lnTo>
                <a:lnTo>
                  <a:pt x="14758988" y="1085852"/>
                </a:lnTo>
                <a:lnTo>
                  <a:pt x="0" y="108585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6000"/>
            </a:blip>
            <a:stretch>
              <a:fillRect t="-213488" r="-1645" b="-549997"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17887950" y="-628"/>
            <a:ext cx="400050" cy="1098536"/>
            <a:chOff x="0" y="0"/>
            <a:chExt cx="533400" cy="146471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533400" cy="1464691"/>
            </a:xfrm>
            <a:custGeom>
              <a:avLst/>
              <a:gdLst/>
              <a:ahLst/>
              <a:cxnLst/>
              <a:rect l="l" t="t" r="r" b="b"/>
              <a:pathLst>
                <a:path w="533400" h="1464691">
                  <a:moveTo>
                    <a:pt x="0" y="0"/>
                  </a:moveTo>
                  <a:lnTo>
                    <a:pt x="533400" y="0"/>
                  </a:lnTo>
                  <a:lnTo>
                    <a:pt x="533400" y="1464691"/>
                  </a:lnTo>
                  <a:lnTo>
                    <a:pt x="0" y="1464691"/>
                  </a:lnTo>
                  <a:close/>
                </a:path>
              </a:pathLst>
            </a:custGeom>
            <a:solidFill>
              <a:srgbClr val="FED500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-587898" y="1198692"/>
            <a:ext cx="17319559" cy="1670160"/>
            <a:chOff x="-1846365" y="-223497"/>
            <a:chExt cx="23092745" cy="2226880"/>
          </a:xfrm>
        </p:grpSpPr>
        <p:sp>
          <p:nvSpPr>
            <p:cNvPr id="12" name="Freeform 12"/>
            <p:cNvSpPr/>
            <p:nvPr/>
          </p:nvSpPr>
          <p:spPr>
            <a:xfrm>
              <a:off x="-1846365" y="-223497"/>
              <a:ext cx="21246379" cy="2003383"/>
            </a:xfrm>
            <a:custGeom>
              <a:avLst/>
              <a:gdLst/>
              <a:ahLst/>
              <a:cxnLst/>
              <a:rect l="l" t="t" r="r" b="b"/>
              <a:pathLst>
                <a:path w="21246379" h="2003383">
                  <a:moveTo>
                    <a:pt x="0" y="0"/>
                  </a:moveTo>
                  <a:lnTo>
                    <a:pt x="21246379" y="0"/>
                  </a:lnTo>
                  <a:lnTo>
                    <a:pt x="21246379" y="2003383"/>
                  </a:lnTo>
                  <a:lnTo>
                    <a:pt x="0" y="200338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66675"/>
              <a:ext cx="21246380" cy="207005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719"/>
                </a:lnSpc>
              </a:pPr>
              <a:r>
                <a:rPr lang="en-US" sz="3099" b="1" dirty="0">
                  <a:solidFill>
                    <a:srgbClr val="213163"/>
                  </a:solidFill>
                  <a:latin typeface="Arial Bold"/>
                  <a:ea typeface="Arial Bold"/>
                  <a:cs typeface="Arial Bold"/>
                  <a:sym typeface="Arial Bold"/>
                </a:rPr>
                <a:t> </a:t>
              </a:r>
              <a:r>
                <a:rPr lang="en-US" sz="3099" b="1" dirty="0" err="1">
                  <a:solidFill>
                    <a:srgbClr val="213163"/>
                  </a:solidFill>
                  <a:latin typeface="Arial Bold"/>
                  <a:ea typeface="Arial Bold"/>
                  <a:cs typeface="Arial Bold"/>
                  <a:sym typeface="Arial Bold"/>
                </a:rPr>
                <a:t>github</a:t>
              </a:r>
              <a:r>
                <a:rPr lang="en-US" sz="3099" b="1" dirty="0">
                  <a:solidFill>
                    <a:srgbClr val="213163"/>
                  </a:solidFill>
                  <a:latin typeface="Arial Bold"/>
                  <a:ea typeface="Arial Bold"/>
                  <a:cs typeface="Arial Bold"/>
                  <a:sym typeface="Arial Bold"/>
                </a:rPr>
                <a:t> link :</a:t>
              </a:r>
            </a:p>
            <a:p>
              <a:pPr algn="l">
                <a:lnSpc>
                  <a:spcPts val="3719"/>
                </a:lnSpc>
              </a:pPr>
              <a:endParaRPr lang="en-US" sz="3099" b="1" dirty="0">
                <a:solidFill>
                  <a:srgbClr val="213163"/>
                </a:solidFill>
                <a:latin typeface="Arial Bold"/>
                <a:ea typeface="Arial Bold"/>
                <a:cs typeface="Arial Bold"/>
                <a:sym typeface="Arial Bold"/>
              </a:endParaRPr>
            </a:p>
            <a:p>
              <a:pPr algn="l">
                <a:lnSpc>
                  <a:spcPts val="3719"/>
                </a:lnSpc>
              </a:pPr>
              <a:r>
                <a:rPr lang="en-US" sz="3099" b="1" dirty="0">
                  <a:solidFill>
                    <a:srgbClr val="0000FF"/>
                  </a:solidFill>
                  <a:latin typeface="Arial Bold"/>
                  <a:ea typeface="Arial Bold"/>
                  <a:cs typeface="Arial Bold"/>
                  <a:sym typeface="Arial Bold"/>
                </a:rPr>
                <a:t>https://github.com/Roshitha-16/P2_FOREST_FIRE_DETECTION_USING_DL.git</a:t>
              </a:r>
            </a:p>
          </p:txBody>
        </p:sp>
      </p:grpSp>
      <p:sp>
        <p:nvSpPr>
          <p:cNvPr id="14" name="Freeform 14"/>
          <p:cNvSpPr/>
          <p:nvPr/>
        </p:nvSpPr>
        <p:spPr>
          <a:xfrm>
            <a:off x="1580144" y="2868852"/>
            <a:ext cx="10158476" cy="7294851"/>
          </a:xfrm>
          <a:custGeom>
            <a:avLst/>
            <a:gdLst/>
            <a:ahLst/>
            <a:cxnLst/>
            <a:rect l="l" t="t" r="r" b="b"/>
            <a:pathLst>
              <a:path w="10158476" h="7294851">
                <a:moveTo>
                  <a:pt x="0" y="0"/>
                </a:moveTo>
                <a:lnTo>
                  <a:pt x="10158477" y="0"/>
                </a:lnTo>
                <a:lnTo>
                  <a:pt x="10158477" y="7294851"/>
                </a:lnTo>
                <a:lnTo>
                  <a:pt x="0" y="729485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357" r="-1302" b="-10910"/>
            </a:stretch>
          </a:blipFill>
        </p:spPr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A close up of a sign  Description automatically generated"/>
          <p:cNvSpPr/>
          <p:nvPr/>
        </p:nvSpPr>
        <p:spPr>
          <a:xfrm>
            <a:off x="15109032" y="117003"/>
            <a:ext cx="2700338" cy="863271"/>
          </a:xfrm>
          <a:custGeom>
            <a:avLst/>
            <a:gdLst/>
            <a:ahLst/>
            <a:cxnLst/>
            <a:rect l="l" t="t" r="r" b="b"/>
            <a:pathLst>
              <a:path w="2700338" h="863271">
                <a:moveTo>
                  <a:pt x="0" y="0"/>
                </a:moveTo>
                <a:lnTo>
                  <a:pt x="2700338" y="0"/>
                </a:lnTo>
                <a:lnTo>
                  <a:pt x="2700338" y="863271"/>
                </a:lnTo>
                <a:lnTo>
                  <a:pt x="0" y="86327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456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19048" y="-19050"/>
            <a:ext cx="14782800" cy="1114545"/>
            <a:chOff x="0" y="0"/>
            <a:chExt cx="19710400" cy="1486060"/>
          </a:xfrm>
        </p:grpSpPr>
        <p:sp>
          <p:nvSpPr>
            <p:cNvPr id="4" name="Freeform 4"/>
            <p:cNvSpPr/>
            <p:nvPr/>
          </p:nvSpPr>
          <p:spPr>
            <a:xfrm>
              <a:off x="25400" y="25400"/>
              <a:ext cx="19659600" cy="1435227"/>
            </a:xfrm>
            <a:custGeom>
              <a:avLst/>
              <a:gdLst/>
              <a:ahLst/>
              <a:cxnLst/>
              <a:rect l="l" t="t" r="r" b="b"/>
              <a:pathLst>
                <a:path w="19659600" h="1435227">
                  <a:moveTo>
                    <a:pt x="0" y="0"/>
                  </a:moveTo>
                  <a:lnTo>
                    <a:pt x="19659600" y="0"/>
                  </a:lnTo>
                  <a:lnTo>
                    <a:pt x="19659600" y="1435227"/>
                  </a:lnTo>
                  <a:lnTo>
                    <a:pt x="0" y="1435227"/>
                  </a:lnTo>
                  <a:close/>
                </a:path>
              </a:pathLst>
            </a:custGeom>
            <a:solidFill>
              <a:srgbClr val="213264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19710400" cy="1486027"/>
            </a:xfrm>
            <a:custGeom>
              <a:avLst/>
              <a:gdLst/>
              <a:ahLst/>
              <a:cxnLst/>
              <a:rect l="l" t="t" r="r" b="b"/>
              <a:pathLst>
                <a:path w="19710400" h="1486027">
                  <a:moveTo>
                    <a:pt x="25400" y="0"/>
                  </a:moveTo>
                  <a:lnTo>
                    <a:pt x="19685000" y="0"/>
                  </a:lnTo>
                  <a:cubicBezTo>
                    <a:pt x="19698970" y="0"/>
                    <a:pt x="19710400" y="11430"/>
                    <a:pt x="19710400" y="25400"/>
                  </a:cubicBezTo>
                  <a:lnTo>
                    <a:pt x="19710400" y="1460627"/>
                  </a:lnTo>
                  <a:cubicBezTo>
                    <a:pt x="19710400" y="1474597"/>
                    <a:pt x="19698970" y="1486027"/>
                    <a:pt x="19685000" y="1486027"/>
                  </a:cubicBezTo>
                  <a:lnTo>
                    <a:pt x="25400" y="1486027"/>
                  </a:lnTo>
                  <a:cubicBezTo>
                    <a:pt x="11430" y="1486027"/>
                    <a:pt x="0" y="1474597"/>
                    <a:pt x="0" y="1460627"/>
                  </a:cubicBezTo>
                  <a:lnTo>
                    <a:pt x="0" y="25400"/>
                  </a:lnTo>
                  <a:cubicBezTo>
                    <a:pt x="0" y="11430"/>
                    <a:pt x="11430" y="0"/>
                    <a:pt x="25400" y="0"/>
                  </a:cubicBezTo>
                  <a:moveTo>
                    <a:pt x="25400" y="50800"/>
                  </a:moveTo>
                  <a:lnTo>
                    <a:pt x="25400" y="25400"/>
                  </a:lnTo>
                  <a:lnTo>
                    <a:pt x="50800" y="25400"/>
                  </a:lnTo>
                  <a:lnTo>
                    <a:pt x="50800" y="1460627"/>
                  </a:lnTo>
                  <a:lnTo>
                    <a:pt x="25400" y="1460627"/>
                  </a:lnTo>
                  <a:lnTo>
                    <a:pt x="25400" y="1435227"/>
                  </a:lnTo>
                  <a:lnTo>
                    <a:pt x="19685000" y="1435227"/>
                  </a:lnTo>
                  <a:lnTo>
                    <a:pt x="19685000" y="1460627"/>
                  </a:lnTo>
                  <a:lnTo>
                    <a:pt x="19659600" y="1460627"/>
                  </a:lnTo>
                  <a:lnTo>
                    <a:pt x="19659600" y="25400"/>
                  </a:lnTo>
                  <a:lnTo>
                    <a:pt x="19685000" y="25400"/>
                  </a:lnTo>
                  <a:lnTo>
                    <a:pt x="19685000" y="50800"/>
                  </a:lnTo>
                  <a:lnTo>
                    <a:pt x="25400" y="50800"/>
                  </a:lnTo>
                  <a:close/>
                </a:path>
              </a:pathLst>
            </a:custGeom>
            <a:solidFill>
              <a:srgbClr val="213264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4833450" y="-628"/>
            <a:ext cx="168424" cy="1098536"/>
            <a:chOff x="0" y="0"/>
            <a:chExt cx="224566" cy="146471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24536" cy="1464691"/>
            </a:xfrm>
            <a:custGeom>
              <a:avLst/>
              <a:gdLst/>
              <a:ahLst/>
              <a:cxnLst/>
              <a:rect l="l" t="t" r="r" b="b"/>
              <a:pathLst>
                <a:path w="224536" h="1464691">
                  <a:moveTo>
                    <a:pt x="0" y="0"/>
                  </a:moveTo>
                  <a:lnTo>
                    <a:pt x="224536" y="0"/>
                  </a:lnTo>
                  <a:lnTo>
                    <a:pt x="224536" y="1464691"/>
                  </a:lnTo>
                  <a:lnTo>
                    <a:pt x="0" y="1464691"/>
                  </a:lnTo>
                  <a:close/>
                </a:path>
              </a:pathLst>
            </a:custGeom>
            <a:solidFill>
              <a:srgbClr val="7FBA00"/>
            </a:solidFill>
          </p:spPr>
        </p:sp>
      </p:grpSp>
      <p:sp>
        <p:nvSpPr>
          <p:cNvPr id="8" name="Freeform 8" descr="A blue and white background  Description automatically generated with medium confidence"/>
          <p:cNvSpPr/>
          <p:nvPr/>
        </p:nvSpPr>
        <p:spPr>
          <a:xfrm>
            <a:off x="0" y="-19050"/>
            <a:ext cx="14758988" cy="1085852"/>
          </a:xfrm>
          <a:custGeom>
            <a:avLst/>
            <a:gdLst/>
            <a:ahLst/>
            <a:cxnLst/>
            <a:rect l="l" t="t" r="r" b="b"/>
            <a:pathLst>
              <a:path w="14758988" h="1085852">
                <a:moveTo>
                  <a:pt x="0" y="0"/>
                </a:moveTo>
                <a:lnTo>
                  <a:pt x="14758988" y="0"/>
                </a:lnTo>
                <a:lnTo>
                  <a:pt x="14758988" y="1085852"/>
                </a:lnTo>
                <a:lnTo>
                  <a:pt x="0" y="108585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6000"/>
            </a:blip>
            <a:stretch>
              <a:fillRect t="-213488" r="-1645" b="-549997"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17887950" y="-628"/>
            <a:ext cx="400050" cy="1098536"/>
            <a:chOff x="0" y="0"/>
            <a:chExt cx="533400" cy="146471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533400" cy="1464691"/>
            </a:xfrm>
            <a:custGeom>
              <a:avLst/>
              <a:gdLst/>
              <a:ahLst/>
              <a:cxnLst/>
              <a:rect l="l" t="t" r="r" b="b"/>
              <a:pathLst>
                <a:path w="533400" h="1464691">
                  <a:moveTo>
                    <a:pt x="0" y="0"/>
                  </a:moveTo>
                  <a:lnTo>
                    <a:pt x="533400" y="0"/>
                  </a:lnTo>
                  <a:lnTo>
                    <a:pt x="533400" y="1464691"/>
                  </a:lnTo>
                  <a:lnTo>
                    <a:pt x="0" y="1464691"/>
                  </a:lnTo>
                  <a:close/>
                </a:path>
              </a:pathLst>
            </a:custGeom>
            <a:solidFill>
              <a:srgbClr val="FED500"/>
            </a:solidFill>
          </p:spPr>
        </p:sp>
      </p:grpSp>
      <p:sp>
        <p:nvSpPr>
          <p:cNvPr id="11" name="TextBox 11"/>
          <p:cNvSpPr txBox="1"/>
          <p:nvPr/>
        </p:nvSpPr>
        <p:spPr>
          <a:xfrm>
            <a:off x="512428" y="1584291"/>
            <a:ext cx="16486071" cy="69560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842"/>
              </a:lnSpc>
            </a:pPr>
            <a:r>
              <a:rPr lang="en-US" sz="3458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Future Scope</a:t>
            </a:r>
          </a:p>
          <a:p>
            <a:pPr algn="just">
              <a:lnSpc>
                <a:spcPts val="4842"/>
              </a:lnSpc>
            </a:pPr>
            <a:endParaRPr lang="en-US" sz="3458" b="1">
              <a:solidFill>
                <a:srgbClr val="000000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  <a:p>
            <a:pPr marL="544387" lvl="1" indent="-272193" algn="just">
              <a:lnSpc>
                <a:spcPts val="3530"/>
              </a:lnSpc>
              <a:buFont typeface="Arial"/>
              <a:buChar char="•"/>
            </a:pPr>
            <a:r>
              <a:rPr lang="en-US" sz="2521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Real-Time Integration:</a:t>
            </a:r>
          </a:p>
          <a:p>
            <a:pPr marL="544387" lvl="1" indent="-272193" algn="just">
              <a:lnSpc>
                <a:spcPts val="3530"/>
              </a:lnSpc>
              <a:buFont typeface="Arial"/>
              <a:buChar char="•"/>
            </a:pPr>
            <a:r>
              <a:rPr lang="en-US" sz="2521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Deploy the model on drones or satellites for continuous forest surveillance and real-time fire alerts.</a:t>
            </a:r>
          </a:p>
          <a:p>
            <a:pPr marL="544387" lvl="1" indent="-272193" algn="just">
              <a:lnSpc>
                <a:spcPts val="3530"/>
              </a:lnSpc>
              <a:buFont typeface="Arial"/>
              <a:buChar char="•"/>
            </a:pPr>
            <a:r>
              <a:rPr lang="en-US" sz="2521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Geolocation-Based Detection:</a:t>
            </a:r>
          </a:p>
          <a:p>
            <a:pPr marL="544387" lvl="1" indent="-272193" algn="just">
              <a:lnSpc>
                <a:spcPts val="3530"/>
              </a:lnSpc>
              <a:buFont typeface="Arial"/>
              <a:buChar char="•"/>
            </a:pPr>
            <a:r>
              <a:rPr lang="en-US" sz="2521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Combine with GPS data to pinpoint exact fire locations and assist in dispatching emergency response teams.</a:t>
            </a:r>
          </a:p>
          <a:p>
            <a:pPr marL="544387" lvl="1" indent="-272193" algn="just">
              <a:lnSpc>
                <a:spcPts val="3530"/>
              </a:lnSpc>
              <a:buFont typeface="Arial"/>
              <a:buChar char="•"/>
            </a:pPr>
            <a:r>
              <a:rPr lang="en-US" sz="2521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Cloud &amp; IoT Integration:</a:t>
            </a:r>
          </a:p>
          <a:p>
            <a:pPr marL="544387" lvl="1" indent="-272193" algn="just">
              <a:lnSpc>
                <a:spcPts val="3530"/>
              </a:lnSpc>
              <a:buFont typeface="Arial"/>
              <a:buChar char="•"/>
            </a:pPr>
            <a:r>
              <a:rPr lang="en-US" sz="2521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Connect with IoT sensors and cloud platforms for automated data collection and scalable monitoring systems.</a:t>
            </a:r>
          </a:p>
          <a:p>
            <a:pPr marL="544387" lvl="1" indent="-272193" algn="just">
              <a:lnSpc>
                <a:spcPts val="3530"/>
              </a:lnSpc>
              <a:buFont typeface="Arial"/>
              <a:buChar char="•"/>
            </a:pPr>
            <a:r>
              <a:rPr lang="en-US" sz="2521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Model Optimization:</a:t>
            </a:r>
          </a:p>
          <a:p>
            <a:pPr marL="544387" lvl="1" indent="-272193" algn="just">
              <a:lnSpc>
                <a:spcPts val="3530"/>
              </a:lnSpc>
              <a:buFont typeface="Arial"/>
              <a:buChar char="•"/>
            </a:pPr>
            <a:r>
              <a:rPr lang="en-US" sz="2521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Improve accuracy by using larger and more diverse datasets; explore advanced architectures like ResNet or EfficientNet.</a:t>
            </a:r>
          </a:p>
          <a:p>
            <a:pPr algn="just">
              <a:lnSpc>
                <a:spcPts val="3250"/>
              </a:lnSpc>
            </a:pPr>
            <a:endParaRPr lang="en-US" sz="2521" b="1">
              <a:solidFill>
                <a:srgbClr val="000000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  <a:p>
            <a:pPr algn="just">
              <a:lnSpc>
                <a:spcPts val="3250"/>
              </a:lnSpc>
            </a:pPr>
            <a:endParaRPr lang="en-US" sz="2521" b="1">
              <a:solidFill>
                <a:srgbClr val="000000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A close up of a sign  Description automatically generated"/>
          <p:cNvSpPr/>
          <p:nvPr/>
        </p:nvSpPr>
        <p:spPr>
          <a:xfrm>
            <a:off x="15109032" y="117003"/>
            <a:ext cx="2700338" cy="863271"/>
          </a:xfrm>
          <a:custGeom>
            <a:avLst/>
            <a:gdLst/>
            <a:ahLst/>
            <a:cxnLst/>
            <a:rect l="l" t="t" r="r" b="b"/>
            <a:pathLst>
              <a:path w="2700338" h="863271">
                <a:moveTo>
                  <a:pt x="0" y="0"/>
                </a:moveTo>
                <a:lnTo>
                  <a:pt x="2700338" y="0"/>
                </a:lnTo>
                <a:lnTo>
                  <a:pt x="2700338" y="863271"/>
                </a:lnTo>
                <a:lnTo>
                  <a:pt x="0" y="86327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456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19048" y="-19050"/>
            <a:ext cx="14782800" cy="1114545"/>
            <a:chOff x="0" y="0"/>
            <a:chExt cx="19710400" cy="1486060"/>
          </a:xfrm>
        </p:grpSpPr>
        <p:sp>
          <p:nvSpPr>
            <p:cNvPr id="4" name="Freeform 4"/>
            <p:cNvSpPr/>
            <p:nvPr/>
          </p:nvSpPr>
          <p:spPr>
            <a:xfrm>
              <a:off x="25400" y="25400"/>
              <a:ext cx="19659600" cy="1435227"/>
            </a:xfrm>
            <a:custGeom>
              <a:avLst/>
              <a:gdLst/>
              <a:ahLst/>
              <a:cxnLst/>
              <a:rect l="l" t="t" r="r" b="b"/>
              <a:pathLst>
                <a:path w="19659600" h="1435227">
                  <a:moveTo>
                    <a:pt x="0" y="0"/>
                  </a:moveTo>
                  <a:lnTo>
                    <a:pt x="19659600" y="0"/>
                  </a:lnTo>
                  <a:lnTo>
                    <a:pt x="19659600" y="1435227"/>
                  </a:lnTo>
                  <a:lnTo>
                    <a:pt x="0" y="1435227"/>
                  </a:lnTo>
                  <a:close/>
                </a:path>
              </a:pathLst>
            </a:custGeom>
            <a:solidFill>
              <a:srgbClr val="213264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19710400" cy="1486027"/>
            </a:xfrm>
            <a:custGeom>
              <a:avLst/>
              <a:gdLst/>
              <a:ahLst/>
              <a:cxnLst/>
              <a:rect l="l" t="t" r="r" b="b"/>
              <a:pathLst>
                <a:path w="19710400" h="1486027">
                  <a:moveTo>
                    <a:pt x="25400" y="0"/>
                  </a:moveTo>
                  <a:lnTo>
                    <a:pt x="19685000" y="0"/>
                  </a:lnTo>
                  <a:cubicBezTo>
                    <a:pt x="19698970" y="0"/>
                    <a:pt x="19710400" y="11430"/>
                    <a:pt x="19710400" y="25400"/>
                  </a:cubicBezTo>
                  <a:lnTo>
                    <a:pt x="19710400" y="1460627"/>
                  </a:lnTo>
                  <a:cubicBezTo>
                    <a:pt x="19710400" y="1474597"/>
                    <a:pt x="19698970" y="1486027"/>
                    <a:pt x="19685000" y="1486027"/>
                  </a:cubicBezTo>
                  <a:lnTo>
                    <a:pt x="25400" y="1486027"/>
                  </a:lnTo>
                  <a:cubicBezTo>
                    <a:pt x="11430" y="1486027"/>
                    <a:pt x="0" y="1474597"/>
                    <a:pt x="0" y="1460627"/>
                  </a:cubicBezTo>
                  <a:lnTo>
                    <a:pt x="0" y="25400"/>
                  </a:lnTo>
                  <a:cubicBezTo>
                    <a:pt x="0" y="11430"/>
                    <a:pt x="11430" y="0"/>
                    <a:pt x="25400" y="0"/>
                  </a:cubicBezTo>
                  <a:moveTo>
                    <a:pt x="25400" y="50800"/>
                  </a:moveTo>
                  <a:lnTo>
                    <a:pt x="25400" y="25400"/>
                  </a:lnTo>
                  <a:lnTo>
                    <a:pt x="50800" y="25400"/>
                  </a:lnTo>
                  <a:lnTo>
                    <a:pt x="50800" y="1460627"/>
                  </a:lnTo>
                  <a:lnTo>
                    <a:pt x="25400" y="1460627"/>
                  </a:lnTo>
                  <a:lnTo>
                    <a:pt x="25400" y="1435227"/>
                  </a:lnTo>
                  <a:lnTo>
                    <a:pt x="19685000" y="1435227"/>
                  </a:lnTo>
                  <a:lnTo>
                    <a:pt x="19685000" y="1460627"/>
                  </a:lnTo>
                  <a:lnTo>
                    <a:pt x="19659600" y="1460627"/>
                  </a:lnTo>
                  <a:lnTo>
                    <a:pt x="19659600" y="25400"/>
                  </a:lnTo>
                  <a:lnTo>
                    <a:pt x="19685000" y="25400"/>
                  </a:lnTo>
                  <a:lnTo>
                    <a:pt x="19685000" y="50800"/>
                  </a:lnTo>
                  <a:lnTo>
                    <a:pt x="25400" y="50800"/>
                  </a:lnTo>
                  <a:close/>
                </a:path>
              </a:pathLst>
            </a:custGeom>
            <a:solidFill>
              <a:srgbClr val="213264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4833450" y="-628"/>
            <a:ext cx="168424" cy="1098536"/>
            <a:chOff x="0" y="0"/>
            <a:chExt cx="224566" cy="146471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24536" cy="1464691"/>
            </a:xfrm>
            <a:custGeom>
              <a:avLst/>
              <a:gdLst/>
              <a:ahLst/>
              <a:cxnLst/>
              <a:rect l="l" t="t" r="r" b="b"/>
              <a:pathLst>
                <a:path w="224536" h="1464691">
                  <a:moveTo>
                    <a:pt x="0" y="0"/>
                  </a:moveTo>
                  <a:lnTo>
                    <a:pt x="224536" y="0"/>
                  </a:lnTo>
                  <a:lnTo>
                    <a:pt x="224536" y="1464691"/>
                  </a:lnTo>
                  <a:lnTo>
                    <a:pt x="0" y="1464691"/>
                  </a:lnTo>
                  <a:close/>
                </a:path>
              </a:pathLst>
            </a:custGeom>
            <a:solidFill>
              <a:srgbClr val="7FBA00"/>
            </a:solidFill>
          </p:spPr>
        </p:sp>
      </p:grpSp>
      <p:sp>
        <p:nvSpPr>
          <p:cNvPr id="8" name="Freeform 8" descr="A blue and white background  Description automatically generated with medium confidence"/>
          <p:cNvSpPr/>
          <p:nvPr/>
        </p:nvSpPr>
        <p:spPr>
          <a:xfrm>
            <a:off x="0" y="-19050"/>
            <a:ext cx="14758988" cy="1085852"/>
          </a:xfrm>
          <a:custGeom>
            <a:avLst/>
            <a:gdLst/>
            <a:ahLst/>
            <a:cxnLst/>
            <a:rect l="l" t="t" r="r" b="b"/>
            <a:pathLst>
              <a:path w="14758988" h="1085852">
                <a:moveTo>
                  <a:pt x="0" y="0"/>
                </a:moveTo>
                <a:lnTo>
                  <a:pt x="14758988" y="0"/>
                </a:lnTo>
                <a:lnTo>
                  <a:pt x="14758988" y="1085852"/>
                </a:lnTo>
                <a:lnTo>
                  <a:pt x="0" y="108585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6000"/>
            </a:blip>
            <a:stretch>
              <a:fillRect t="-213488" r="-1645" b="-549997"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17887950" y="-628"/>
            <a:ext cx="400050" cy="1098536"/>
            <a:chOff x="0" y="0"/>
            <a:chExt cx="533400" cy="146471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533400" cy="1464691"/>
            </a:xfrm>
            <a:custGeom>
              <a:avLst/>
              <a:gdLst/>
              <a:ahLst/>
              <a:cxnLst/>
              <a:rect l="l" t="t" r="r" b="b"/>
              <a:pathLst>
                <a:path w="533400" h="1464691">
                  <a:moveTo>
                    <a:pt x="0" y="0"/>
                  </a:moveTo>
                  <a:lnTo>
                    <a:pt x="533400" y="0"/>
                  </a:lnTo>
                  <a:lnTo>
                    <a:pt x="533400" y="1464691"/>
                  </a:lnTo>
                  <a:lnTo>
                    <a:pt x="0" y="1464691"/>
                  </a:lnTo>
                  <a:close/>
                </a:path>
              </a:pathLst>
            </a:custGeom>
            <a:solidFill>
              <a:srgbClr val="FED500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287866" y="1458806"/>
            <a:ext cx="3979334" cy="600165"/>
            <a:chOff x="0" y="0"/>
            <a:chExt cx="5305778" cy="80022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305778" cy="800220"/>
            </a:xfrm>
            <a:custGeom>
              <a:avLst/>
              <a:gdLst/>
              <a:ahLst/>
              <a:cxnLst/>
              <a:rect l="l" t="t" r="r" b="b"/>
              <a:pathLst>
                <a:path w="5305778" h="800220">
                  <a:moveTo>
                    <a:pt x="0" y="0"/>
                  </a:moveTo>
                  <a:lnTo>
                    <a:pt x="5305778" y="0"/>
                  </a:lnTo>
                  <a:lnTo>
                    <a:pt x="5305778" y="800220"/>
                  </a:lnTo>
                  <a:lnTo>
                    <a:pt x="0" y="80022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66675"/>
              <a:ext cx="5305778" cy="86689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600"/>
                </a:lnSpc>
              </a:pPr>
              <a:r>
                <a:rPr lang="en-US" sz="3000" b="1">
                  <a:solidFill>
                    <a:srgbClr val="213163"/>
                  </a:solidFill>
                  <a:latin typeface="Arial Bold"/>
                  <a:ea typeface="Arial Bold"/>
                  <a:cs typeface="Arial Bold"/>
                  <a:sym typeface="Arial Bold"/>
                </a:rPr>
                <a:t>Learning Objectives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299714" y="9202994"/>
            <a:ext cx="1193806" cy="415499"/>
            <a:chOff x="0" y="0"/>
            <a:chExt cx="1591742" cy="553998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591742" cy="553998"/>
            </a:xfrm>
            <a:custGeom>
              <a:avLst/>
              <a:gdLst/>
              <a:ahLst/>
              <a:cxnLst/>
              <a:rect l="l" t="t" r="r" b="b"/>
              <a:pathLst>
                <a:path w="1591742" h="553998">
                  <a:moveTo>
                    <a:pt x="0" y="0"/>
                  </a:moveTo>
                  <a:lnTo>
                    <a:pt x="1591742" y="0"/>
                  </a:lnTo>
                  <a:lnTo>
                    <a:pt x="1591742" y="553998"/>
                  </a:lnTo>
                  <a:lnTo>
                    <a:pt x="0" y="5539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1591742" cy="59209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2160"/>
                </a:lnSpc>
              </a:pPr>
              <a:r>
                <a:rPr lang="en-US" sz="1800" b="1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Source : 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320794" y="9202994"/>
            <a:ext cx="2763526" cy="415499"/>
            <a:chOff x="0" y="0"/>
            <a:chExt cx="3684702" cy="553998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3684702" cy="553998"/>
            </a:xfrm>
            <a:custGeom>
              <a:avLst/>
              <a:gdLst/>
              <a:ahLst/>
              <a:cxnLst/>
              <a:rect l="l" t="t" r="r" b="b"/>
              <a:pathLst>
                <a:path w="3684702" h="553998">
                  <a:moveTo>
                    <a:pt x="0" y="0"/>
                  </a:moveTo>
                  <a:lnTo>
                    <a:pt x="3684702" y="0"/>
                  </a:lnTo>
                  <a:lnTo>
                    <a:pt x="3684702" y="553998"/>
                  </a:lnTo>
                  <a:lnTo>
                    <a:pt x="0" y="5539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3684702" cy="59209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2160"/>
                </a:lnSpc>
              </a:pPr>
              <a:r>
                <a:rPr lang="en-US" sz="1800" u="sng" dirty="0">
                  <a:solidFill>
                    <a:srgbClr val="0000FF"/>
                  </a:solidFill>
                  <a:latin typeface="Arial"/>
                  <a:ea typeface="Arial"/>
                  <a:cs typeface="Arial"/>
                  <a:sym typeface="Arial"/>
                  <a:hlinkClick r:id="rId4" tooltip="https://www.freepik.com/"/>
                </a:rPr>
                <a:t>www.freepik.com/</a:t>
              </a:r>
            </a:p>
          </p:txBody>
        </p:sp>
      </p:grpSp>
      <p:sp>
        <p:nvSpPr>
          <p:cNvPr id="20" name="AutoShape 20"/>
          <p:cNvSpPr/>
          <p:nvPr/>
        </p:nvSpPr>
        <p:spPr>
          <a:xfrm>
            <a:off x="-219080" y="9508807"/>
            <a:ext cx="18307050" cy="1905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1" name="Freeform 21" descr="A ladder leading to a large yellow circle  Description automatically generated"/>
          <p:cNvSpPr/>
          <p:nvPr/>
        </p:nvSpPr>
        <p:spPr>
          <a:xfrm>
            <a:off x="11018520" y="2164080"/>
            <a:ext cx="6751320" cy="6949440"/>
          </a:xfrm>
          <a:custGeom>
            <a:avLst/>
            <a:gdLst/>
            <a:ahLst/>
            <a:cxnLst/>
            <a:rect l="l" t="t" r="r" b="b"/>
            <a:pathLst>
              <a:path w="6751320" h="6949440">
                <a:moveTo>
                  <a:pt x="0" y="0"/>
                </a:moveTo>
                <a:lnTo>
                  <a:pt x="6751320" y="0"/>
                </a:lnTo>
                <a:lnTo>
                  <a:pt x="6751320" y="6949440"/>
                </a:lnTo>
                <a:lnTo>
                  <a:pt x="0" y="694944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85000"/>
            </a:blip>
            <a:stretch>
              <a:fillRect l="-18960" t="-6535" r="-18805"/>
            </a:stretch>
          </a:blipFill>
        </p:spPr>
      </p:sp>
      <p:grpSp>
        <p:nvGrpSpPr>
          <p:cNvPr id="22" name="Group 22"/>
          <p:cNvGrpSpPr/>
          <p:nvPr/>
        </p:nvGrpSpPr>
        <p:grpSpPr>
          <a:xfrm>
            <a:off x="13258800" y="4752914"/>
            <a:ext cx="2255522" cy="946413"/>
            <a:chOff x="0" y="0"/>
            <a:chExt cx="3007362" cy="1261884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3007362" cy="1261884"/>
            </a:xfrm>
            <a:custGeom>
              <a:avLst/>
              <a:gdLst/>
              <a:ahLst/>
              <a:cxnLst/>
              <a:rect l="l" t="t" r="r" b="b"/>
              <a:pathLst>
                <a:path w="3007362" h="1261884">
                  <a:moveTo>
                    <a:pt x="0" y="0"/>
                  </a:moveTo>
                  <a:lnTo>
                    <a:pt x="3007362" y="0"/>
                  </a:lnTo>
                  <a:lnTo>
                    <a:pt x="3007362" y="1261884"/>
                  </a:lnTo>
                  <a:lnTo>
                    <a:pt x="0" y="126188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0" y="-104775"/>
              <a:ext cx="3007362" cy="1366659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300"/>
                </a:lnSpc>
              </a:pPr>
              <a:r>
                <a:rPr lang="en-US" sz="5250" b="1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GOAL</a:t>
              </a:r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413650" y="2710085"/>
            <a:ext cx="10940150" cy="54995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30725" lvl="1" indent="-265363" algn="l">
              <a:lnSpc>
                <a:spcPts val="3441"/>
              </a:lnSpc>
              <a:buFont typeface="Arial"/>
              <a:buChar char="•"/>
            </a:pPr>
            <a:r>
              <a:rPr lang="en-US" sz="2458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Understand the use of CNNs for image-based classification</a:t>
            </a:r>
          </a:p>
          <a:p>
            <a:pPr marL="530725" lvl="1" indent="-265363" algn="l">
              <a:lnSpc>
                <a:spcPts val="3441"/>
              </a:lnSpc>
              <a:buFont typeface="Arial"/>
              <a:buChar char="•"/>
            </a:pPr>
            <a:r>
              <a:rPr lang="en-US" sz="2458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Learn dataset preprocessing and augmentation techniques</a:t>
            </a:r>
          </a:p>
          <a:p>
            <a:pPr marL="530725" lvl="1" indent="-265363" algn="l">
              <a:lnSpc>
                <a:spcPts val="3441"/>
              </a:lnSpc>
              <a:buFont typeface="Arial"/>
              <a:buChar char="•"/>
            </a:pPr>
            <a:r>
              <a:rPr lang="en-US" sz="2458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Train and evaluate deep learning models.</a:t>
            </a:r>
          </a:p>
          <a:p>
            <a:pPr marL="530725" lvl="1" indent="-265363" algn="l">
              <a:lnSpc>
                <a:spcPts val="3441"/>
              </a:lnSpc>
              <a:buFont typeface="Arial"/>
              <a:buChar char="•"/>
            </a:pPr>
            <a:r>
              <a:rPr lang="en-US" sz="2458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Develop practical applications using AI for disaster management.</a:t>
            </a:r>
          </a:p>
          <a:p>
            <a:pPr marL="511643" lvl="1" indent="-255821" algn="l">
              <a:lnSpc>
                <a:spcPts val="3317"/>
              </a:lnSpc>
              <a:buFont typeface="Arial"/>
              <a:buChar char="•"/>
            </a:pPr>
            <a:r>
              <a:rPr lang="en-US" sz="2369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Source of dataset:</a:t>
            </a:r>
          </a:p>
          <a:p>
            <a:pPr algn="l">
              <a:lnSpc>
                <a:spcPts val="3317"/>
              </a:lnSpc>
            </a:pPr>
            <a:r>
              <a:rPr lang="en-US" sz="2369" b="1" dirty="0">
                <a:solidFill>
                  <a:srgbClr val="0000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   https://www.kaggle.com/datasets/elmadafri/the-wildfire-dataset</a:t>
            </a:r>
          </a:p>
          <a:p>
            <a:pPr marL="511643" lvl="1" indent="-255821" algn="l">
              <a:lnSpc>
                <a:spcPts val="3317"/>
              </a:lnSpc>
              <a:buFont typeface="Arial"/>
              <a:buChar char="•"/>
            </a:pPr>
            <a:r>
              <a:rPr lang="en-US" sz="2369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Goal</a:t>
            </a:r>
          </a:p>
          <a:p>
            <a:pPr algn="just">
              <a:lnSpc>
                <a:spcPts val="3317"/>
              </a:lnSpc>
            </a:pPr>
            <a:r>
              <a:rPr lang="en-US" sz="2369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    To develop a deep learning model that accurately detects   forest fires      from images to aid in early warning and disaster prevention.</a:t>
            </a:r>
          </a:p>
          <a:p>
            <a:pPr algn="just">
              <a:lnSpc>
                <a:spcPts val="3317"/>
              </a:lnSpc>
            </a:pPr>
            <a:endParaRPr lang="en-US" sz="2369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3317"/>
              </a:lnSpc>
            </a:pPr>
            <a:r>
              <a:rPr lang="en-US" sz="2369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GITHUNB LINK:</a:t>
            </a:r>
          </a:p>
          <a:p>
            <a:pPr algn="l">
              <a:lnSpc>
                <a:spcPts val="3174"/>
              </a:lnSpc>
            </a:pPr>
            <a:r>
              <a:rPr lang="en-US" sz="2267" b="1" dirty="0">
                <a:solidFill>
                  <a:srgbClr val="0000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https://github.com/Roshitha16/P2_FOREST_FIRE_DETECTION_USING_DL.git</a:t>
            </a:r>
          </a:p>
          <a:p>
            <a:pPr algn="l">
              <a:lnSpc>
                <a:spcPts val="3174"/>
              </a:lnSpc>
            </a:pPr>
            <a:endParaRPr lang="en-US" sz="2267" b="1" dirty="0">
              <a:solidFill>
                <a:srgbClr val="0000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A close up of a sign  Description automatically generated"/>
          <p:cNvSpPr/>
          <p:nvPr/>
        </p:nvSpPr>
        <p:spPr>
          <a:xfrm>
            <a:off x="15109032" y="117003"/>
            <a:ext cx="2700338" cy="863271"/>
          </a:xfrm>
          <a:custGeom>
            <a:avLst/>
            <a:gdLst/>
            <a:ahLst/>
            <a:cxnLst/>
            <a:rect l="l" t="t" r="r" b="b"/>
            <a:pathLst>
              <a:path w="2700338" h="863271">
                <a:moveTo>
                  <a:pt x="0" y="0"/>
                </a:moveTo>
                <a:lnTo>
                  <a:pt x="2700338" y="0"/>
                </a:lnTo>
                <a:lnTo>
                  <a:pt x="2700338" y="863271"/>
                </a:lnTo>
                <a:lnTo>
                  <a:pt x="0" y="86327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456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19048" y="-19050"/>
            <a:ext cx="14782800" cy="1114545"/>
            <a:chOff x="0" y="0"/>
            <a:chExt cx="19710400" cy="1486060"/>
          </a:xfrm>
        </p:grpSpPr>
        <p:sp>
          <p:nvSpPr>
            <p:cNvPr id="4" name="Freeform 4"/>
            <p:cNvSpPr/>
            <p:nvPr/>
          </p:nvSpPr>
          <p:spPr>
            <a:xfrm>
              <a:off x="25400" y="25400"/>
              <a:ext cx="19659600" cy="1435227"/>
            </a:xfrm>
            <a:custGeom>
              <a:avLst/>
              <a:gdLst/>
              <a:ahLst/>
              <a:cxnLst/>
              <a:rect l="l" t="t" r="r" b="b"/>
              <a:pathLst>
                <a:path w="19659600" h="1435227">
                  <a:moveTo>
                    <a:pt x="0" y="0"/>
                  </a:moveTo>
                  <a:lnTo>
                    <a:pt x="19659600" y="0"/>
                  </a:lnTo>
                  <a:lnTo>
                    <a:pt x="19659600" y="1435227"/>
                  </a:lnTo>
                  <a:lnTo>
                    <a:pt x="0" y="1435227"/>
                  </a:lnTo>
                  <a:close/>
                </a:path>
              </a:pathLst>
            </a:custGeom>
            <a:solidFill>
              <a:srgbClr val="213264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19710400" cy="1486027"/>
            </a:xfrm>
            <a:custGeom>
              <a:avLst/>
              <a:gdLst/>
              <a:ahLst/>
              <a:cxnLst/>
              <a:rect l="l" t="t" r="r" b="b"/>
              <a:pathLst>
                <a:path w="19710400" h="1486027">
                  <a:moveTo>
                    <a:pt x="25400" y="0"/>
                  </a:moveTo>
                  <a:lnTo>
                    <a:pt x="19685000" y="0"/>
                  </a:lnTo>
                  <a:cubicBezTo>
                    <a:pt x="19698970" y="0"/>
                    <a:pt x="19710400" y="11430"/>
                    <a:pt x="19710400" y="25400"/>
                  </a:cubicBezTo>
                  <a:lnTo>
                    <a:pt x="19710400" y="1460627"/>
                  </a:lnTo>
                  <a:cubicBezTo>
                    <a:pt x="19710400" y="1474597"/>
                    <a:pt x="19698970" y="1486027"/>
                    <a:pt x="19685000" y="1486027"/>
                  </a:cubicBezTo>
                  <a:lnTo>
                    <a:pt x="25400" y="1486027"/>
                  </a:lnTo>
                  <a:cubicBezTo>
                    <a:pt x="11430" y="1486027"/>
                    <a:pt x="0" y="1474597"/>
                    <a:pt x="0" y="1460627"/>
                  </a:cubicBezTo>
                  <a:lnTo>
                    <a:pt x="0" y="25400"/>
                  </a:lnTo>
                  <a:cubicBezTo>
                    <a:pt x="0" y="11430"/>
                    <a:pt x="11430" y="0"/>
                    <a:pt x="25400" y="0"/>
                  </a:cubicBezTo>
                  <a:moveTo>
                    <a:pt x="25400" y="50800"/>
                  </a:moveTo>
                  <a:lnTo>
                    <a:pt x="25400" y="25400"/>
                  </a:lnTo>
                  <a:lnTo>
                    <a:pt x="50800" y="25400"/>
                  </a:lnTo>
                  <a:lnTo>
                    <a:pt x="50800" y="1460627"/>
                  </a:lnTo>
                  <a:lnTo>
                    <a:pt x="25400" y="1460627"/>
                  </a:lnTo>
                  <a:lnTo>
                    <a:pt x="25400" y="1435227"/>
                  </a:lnTo>
                  <a:lnTo>
                    <a:pt x="19685000" y="1435227"/>
                  </a:lnTo>
                  <a:lnTo>
                    <a:pt x="19685000" y="1460627"/>
                  </a:lnTo>
                  <a:lnTo>
                    <a:pt x="19659600" y="1460627"/>
                  </a:lnTo>
                  <a:lnTo>
                    <a:pt x="19659600" y="25400"/>
                  </a:lnTo>
                  <a:lnTo>
                    <a:pt x="19685000" y="25400"/>
                  </a:lnTo>
                  <a:lnTo>
                    <a:pt x="19685000" y="50800"/>
                  </a:lnTo>
                  <a:lnTo>
                    <a:pt x="25400" y="50800"/>
                  </a:lnTo>
                  <a:close/>
                </a:path>
              </a:pathLst>
            </a:custGeom>
            <a:solidFill>
              <a:srgbClr val="213264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4833450" y="-628"/>
            <a:ext cx="168424" cy="1098536"/>
            <a:chOff x="0" y="0"/>
            <a:chExt cx="224566" cy="146471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24536" cy="1464691"/>
            </a:xfrm>
            <a:custGeom>
              <a:avLst/>
              <a:gdLst/>
              <a:ahLst/>
              <a:cxnLst/>
              <a:rect l="l" t="t" r="r" b="b"/>
              <a:pathLst>
                <a:path w="224536" h="1464691">
                  <a:moveTo>
                    <a:pt x="0" y="0"/>
                  </a:moveTo>
                  <a:lnTo>
                    <a:pt x="224536" y="0"/>
                  </a:lnTo>
                  <a:lnTo>
                    <a:pt x="224536" y="1464691"/>
                  </a:lnTo>
                  <a:lnTo>
                    <a:pt x="0" y="1464691"/>
                  </a:lnTo>
                  <a:close/>
                </a:path>
              </a:pathLst>
            </a:custGeom>
            <a:solidFill>
              <a:srgbClr val="7FBA00"/>
            </a:solidFill>
          </p:spPr>
        </p:sp>
      </p:grpSp>
      <p:sp>
        <p:nvSpPr>
          <p:cNvPr id="8" name="Freeform 8" descr="A blue and white background  Description automatically generated with medium confidence"/>
          <p:cNvSpPr/>
          <p:nvPr/>
        </p:nvSpPr>
        <p:spPr>
          <a:xfrm>
            <a:off x="0" y="-19050"/>
            <a:ext cx="14758988" cy="1085852"/>
          </a:xfrm>
          <a:custGeom>
            <a:avLst/>
            <a:gdLst/>
            <a:ahLst/>
            <a:cxnLst/>
            <a:rect l="l" t="t" r="r" b="b"/>
            <a:pathLst>
              <a:path w="14758988" h="1085852">
                <a:moveTo>
                  <a:pt x="0" y="0"/>
                </a:moveTo>
                <a:lnTo>
                  <a:pt x="14758988" y="0"/>
                </a:lnTo>
                <a:lnTo>
                  <a:pt x="14758988" y="1085852"/>
                </a:lnTo>
                <a:lnTo>
                  <a:pt x="0" y="108585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6000"/>
            </a:blip>
            <a:stretch>
              <a:fillRect t="-213488" r="-1645" b="-549997"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17887950" y="-628"/>
            <a:ext cx="400050" cy="1098536"/>
            <a:chOff x="0" y="0"/>
            <a:chExt cx="533400" cy="146471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533400" cy="1464691"/>
            </a:xfrm>
            <a:custGeom>
              <a:avLst/>
              <a:gdLst/>
              <a:ahLst/>
              <a:cxnLst/>
              <a:rect l="l" t="t" r="r" b="b"/>
              <a:pathLst>
                <a:path w="533400" h="1464691">
                  <a:moveTo>
                    <a:pt x="0" y="0"/>
                  </a:moveTo>
                  <a:lnTo>
                    <a:pt x="533400" y="0"/>
                  </a:lnTo>
                  <a:lnTo>
                    <a:pt x="533400" y="1464691"/>
                  </a:lnTo>
                  <a:lnTo>
                    <a:pt x="0" y="1464691"/>
                  </a:lnTo>
                  <a:close/>
                </a:path>
              </a:pathLst>
            </a:custGeom>
            <a:solidFill>
              <a:srgbClr val="FED500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406597" y="1802968"/>
            <a:ext cx="9153939" cy="600165"/>
            <a:chOff x="0" y="0"/>
            <a:chExt cx="12205252" cy="80022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2205252" cy="800220"/>
            </a:xfrm>
            <a:custGeom>
              <a:avLst/>
              <a:gdLst/>
              <a:ahLst/>
              <a:cxnLst/>
              <a:rect l="l" t="t" r="r" b="b"/>
              <a:pathLst>
                <a:path w="12205252" h="800220">
                  <a:moveTo>
                    <a:pt x="0" y="0"/>
                  </a:moveTo>
                  <a:lnTo>
                    <a:pt x="12205252" y="0"/>
                  </a:lnTo>
                  <a:lnTo>
                    <a:pt x="12205252" y="800220"/>
                  </a:lnTo>
                  <a:lnTo>
                    <a:pt x="0" y="80022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66675"/>
              <a:ext cx="12205252" cy="86689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600"/>
                </a:lnSpc>
              </a:pPr>
              <a:r>
                <a:rPr lang="en-US" sz="3000" b="1">
                  <a:solidFill>
                    <a:srgbClr val="213163"/>
                  </a:solidFill>
                  <a:latin typeface="Arial Bold"/>
                  <a:ea typeface="Arial Bold"/>
                  <a:cs typeface="Arial Bold"/>
                  <a:sym typeface="Arial Bold"/>
                </a:rPr>
                <a:t>Tools and Technology used </a:t>
              </a:r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2187819" y="3053455"/>
            <a:ext cx="12221566" cy="4122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33089" lvl="1" indent="-316544" algn="l">
              <a:lnSpc>
                <a:spcPts val="4105"/>
              </a:lnSpc>
              <a:buFont typeface="Arial"/>
              <a:buChar char="•"/>
            </a:pPr>
            <a:r>
              <a:rPr lang="en-US" sz="2932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Python</a:t>
            </a:r>
          </a:p>
          <a:p>
            <a:pPr marL="633089" lvl="1" indent="-316544" algn="l">
              <a:lnSpc>
                <a:spcPts val="4105"/>
              </a:lnSpc>
              <a:buFont typeface="Arial"/>
              <a:buChar char="•"/>
            </a:pPr>
            <a:r>
              <a:rPr lang="en-US" sz="2932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TensorFlow / </a:t>
            </a:r>
            <a:r>
              <a:rPr lang="en-US" sz="2932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Keras</a:t>
            </a:r>
            <a:endParaRPr lang="en-US" sz="2932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marL="633089" lvl="1" indent="-316544" algn="l">
              <a:lnSpc>
                <a:spcPts val="4105"/>
              </a:lnSpc>
              <a:buFont typeface="Arial"/>
              <a:buChar char="•"/>
            </a:pPr>
            <a:r>
              <a:rPr lang="en-US" sz="2932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Matplotlib, NumPy, Pandas</a:t>
            </a:r>
          </a:p>
          <a:p>
            <a:pPr marL="633089" lvl="1" indent="-316544" algn="l">
              <a:lnSpc>
                <a:spcPts val="4105"/>
              </a:lnSpc>
              <a:buFont typeface="Arial"/>
              <a:buChar char="•"/>
            </a:pPr>
            <a:r>
              <a:rPr lang="en-US" sz="2932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Jupyter</a:t>
            </a:r>
            <a:r>
              <a:rPr lang="en-US" sz="2932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Notebook</a:t>
            </a:r>
          </a:p>
          <a:p>
            <a:pPr marL="633089" lvl="1" indent="-316544" algn="l">
              <a:lnSpc>
                <a:spcPts val="4105"/>
              </a:lnSpc>
              <a:buFont typeface="Arial"/>
              <a:buChar char="•"/>
            </a:pPr>
            <a:r>
              <a:rPr lang="en-US" sz="2932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Google </a:t>
            </a:r>
            <a:r>
              <a:rPr lang="en-US" sz="2932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Colab</a:t>
            </a:r>
            <a:endParaRPr lang="en-US" sz="2932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4105"/>
              </a:lnSpc>
            </a:pPr>
            <a:endParaRPr lang="en-US" sz="2932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4105"/>
              </a:lnSpc>
            </a:pPr>
            <a:endParaRPr lang="en-US" sz="2932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ctr">
              <a:lnSpc>
                <a:spcPts val="4105"/>
              </a:lnSpc>
            </a:pPr>
            <a:endParaRPr lang="en-US" sz="2932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A close up of a sign  Description automatically generated"/>
          <p:cNvSpPr/>
          <p:nvPr/>
        </p:nvSpPr>
        <p:spPr>
          <a:xfrm>
            <a:off x="15109032" y="117003"/>
            <a:ext cx="2700338" cy="863271"/>
          </a:xfrm>
          <a:custGeom>
            <a:avLst/>
            <a:gdLst/>
            <a:ahLst/>
            <a:cxnLst/>
            <a:rect l="l" t="t" r="r" b="b"/>
            <a:pathLst>
              <a:path w="2700338" h="863271">
                <a:moveTo>
                  <a:pt x="0" y="0"/>
                </a:moveTo>
                <a:lnTo>
                  <a:pt x="2700338" y="0"/>
                </a:lnTo>
                <a:lnTo>
                  <a:pt x="2700338" y="863271"/>
                </a:lnTo>
                <a:lnTo>
                  <a:pt x="0" y="86327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456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19048" y="-19050"/>
            <a:ext cx="14782800" cy="1114545"/>
            <a:chOff x="0" y="0"/>
            <a:chExt cx="19710400" cy="1486060"/>
          </a:xfrm>
        </p:grpSpPr>
        <p:sp>
          <p:nvSpPr>
            <p:cNvPr id="4" name="Freeform 4"/>
            <p:cNvSpPr/>
            <p:nvPr/>
          </p:nvSpPr>
          <p:spPr>
            <a:xfrm>
              <a:off x="25400" y="25400"/>
              <a:ext cx="19659600" cy="1435227"/>
            </a:xfrm>
            <a:custGeom>
              <a:avLst/>
              <a:gdLst/>
              <a:ahLst/>
              <a:cxnLst/>
              <a:rect l="l" t="t" r="r" b="b"/>
              <a:pathLst>
                <a:path w="19659600" h="1435227">
                  <a:moveTo>
                    <a:pt x="0" y="0"/>
                  </a:moveTo>
                  <a:lnTo>
                    <a:pt x="19659600" y="0"/>
                  </a:lnTo>
                  <a:lnTo>
                    <a:pt x="19659600" y="1435227"/>
                  </a:lnTo>
                  <a:lnTo>
                    <a:pt x="0" y="1435227"/>
                  </a:lnTo>
                  <a:close/>
                </a:path>
              </a:pathLst>
            </a:custGeom>
            <a:solidFill>
              <a:srgbClr val="213264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19710400" cy="1486027"/>
            </a:xfrm>
            <a:custGeom>
              <a:avLst/>
              <a:gdLst/>
              <a:ahLst/>
              <a:cxnLst/>
              <a:rect l="l" t="t" r="r" b="b"/>
              <a:pathLst>
                <a:path w="19710400" h="1486027">
                  <a:moveTo>
                    <a:pt x="25400" y="0"/>
                  </a:moveTo>
                  <a:lnTo>
                    <a:pt x="19685000" y="0"/>
                  </a:lnTo>
                  <a:cubicBezTo>
                    <a:pt x="19698970" y="0"/>
                    <a:pt x="19710400" y="11430"/>
                    <a:pt x="19710400" y="25400"/>
                  </a:cubicBezTo>
                  <a:lnTo>
                    <a:pt x="19710400" y="1460627"/>
                  </a:lnTo>
                  <a:cubicBezTo>
                    <a:pt x="19710400" y="1474597"/>
                    <a:pt x="19698970" y="1486027"/>
                    <a:pt x="19685000" y="1486027"/>
                  </a:cubicBezTo>
                  <a:lnTo>
                    <a:pt x="25400" y="1486027"/>
                  </a:lnTo>
                  <a:cubicBezTo>
                    <a:pt x="11430" y="1486027"/>
                    <a:pt x="0" y="1474597"/>
                    <a:pt x="0" y="1460627"/>
                  </a:cubicBezTo>
                  <a:lnTo>
                    <a:pt x="0" y="25400"/>
                  </a:lnTo>
                  <a:cubicBezTo>
                    <a:pt x="0" y="11430"/>
                    <a:pt x="11430" y="0"/>
                    <a:pt x="25400" y="0"/>
                  </a:cubicBezTo>
                  <a:moveTo>
                    <a:pt x="25400" y="50800"/>
                  </a:moveTo>
                  <a:lnTo>
                    <a:pt x="25400" y="25400"/>
                  </a:lnTo>
                  <a:lnTo>
                    <a:pt x="50800" y="25400"/>
                  </a:lnTo>
                  <a:lnTo>
                    <a:pt x="50800" y="1460627"/>
                  </a:lnTo>
                  <a:lnTo>
                    <a:pt x="25400" y="1460627"/>
                  </a:lnTo>
                  <a:lnTo>
                    <a:pt x="25400" y="1435227"/>
                  </a:lnTo>
                  <a:lnTo>
                    <a:pt x="19685000" y="1435227"/>
                  </a:lnTo>
                  <a:lnTo>
                    <a:pt x="19685000" y="1460627"/>
                  </a:lnTo>
                  <a:lnTo>
                    <a:pt x="19659600" y="1460627"/>
                  </a:lnTo>
                  <a:lnTo>
                    <a:pt x="19659600" y="25400"/>
                  </a:lnTo>
                  <a:lnTo>
                    <a:pt x="19685000" y="25400"/>
                  </a:lnTo>
                  <a:lnTo>
                    <a:pt x="19685000" y="50800"/>
                  </a:lnTo>
                  <a:lnTo>
                    <a:pt x="25400" y="50800"/>
                  </a:lnTo>
                  <a:close/>
                </a:path>
              </a:pathLst>
            </a:custGeom>
            <a:solidFill>
              <a:srgbClr val="213264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4833450" y="-628"/>
            <a:ext cx="168424" cy="1098536"/>
            <a:chOff x="0" y="0"/>
            <a:chExt cx="224566" cy="146471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24536" cy="1464691"/>
            </a:xfrm>
            <a:custGeom>
              <a:avLst/>
              <a:gdLst/>
              <a:ahLst/>
              <a:cxnLst/>
              <a:rect l="l" t="t" r="r" b="b"/>
              <a:pathLst>
                <a:path w="224536" h="1464691">
                  <a:moveTo>
                    <a:pt x="0" y="0"/>
                  </a:moveTo>
                  <a:lnTo>
                    <a:pt x="224536" y="0"/>
                  </a:lnTo>
                  <a:lnTo>
                    <a:pt x="224536" y="1464691"/>
                  </a:lnTo>
                  <a:lnTo>
                    <a:pt x="0" y="1464691"/>
                  </a:lnTo>
                  <a:close/>
                </a:path>
              </a:pathLst>
            </a:custGeom>
            <a:solidFill>
              <a:srgbClr val="7FBA00"/>
            </a:solidFill>
          </p:spPr>
        </p:sp>
      </p:grpSp>
      <p:sp>
        <p:nvSpPr>
          <p:cNvPr id="8" name="Freeform 8" descr="A blue and white background  Description automatically generated with medium confidence"/>
          <p:cNvSpPr/>
          <p:nvPr/>
        </p:nvSpPr>
        <p:spPr>
          <a:xfrm>
            <a:off x="0" y="-19050"/>
            <a:ext cx="14758988" cy="1085852"/>
          </a:xfrm>
          <a:custGeom>
            <a:avLst/>
            <a:gdLst/>
            <a:ahLst/>
            <a:cxnLst/>
            <a:rect l="l" t="t" r="r" b="b"/>
            <a:pathLst>
              <a:path w="14758988" h="1085852">
                <a:moveTo>
                  <a:pt x="0" y="0"/>
                </a:moveTo>
                <a:lnTo>
                  <a:pt x="14758988" y="0"/>
                </a:lnTo>
                <a:lnTo>
                  <a:pt x="14758988" y="1085852"/>
                </a:lnTo>
                <a:lnTo>
                  <a:pt x="0" y="108585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6000"/>
            </a:blip>
            <a:stretch>
              <a:fillRect t="-213488" r="-1645" b="-549997"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17887950" y="-628"/>
            <a:ext cx="400050" cy="1098536"/>
            <a:chOff x="0" y="0"/>
            <a:chExt cx="533400" cy="146471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533400" cy="1464691"/>
            </a:xfrm>
            <a:custGeom>
              <a:avLst/>
              <a:gdLst/>
              <a:ahLst/>
              <a:cxnLst/>
              <a:rect l="l" t="t" r="r" b="b"/>
              <a:pathLst>
                <a:path w="533400" h="1464691">
                  <a:moveTo>
                    <a:pt x="0" y="0"/>
                  </a:moveTo>
                  <a:lnTo>
                    <a:pt x="533400" y="0"/>
                  </a:lnTo>
                  <a:lnTo>
                    <a:pt x="533400" y="1464691"/>
                  </a:lnTo>
                  <a:lnTo>
                    <a:pt x="0" y="1464691"/>
                  </a:lnTo>
                  <a:close/>
                </a:path>
              </a:pathLst>
            </a:custGeom>
            <a:solidFill>
              <a:srgbClr val="FED500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1028700" y="1790874"/>
            <a:ext cx="9153939" cy="600165"/>
            <a:chOff x="0" y="0"/>
            <a:chExt cx="12205252" cy="80022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2205252" cy="800220"/>
            </a:xfrm>
            <a:custGeom>
              <a:avLst/>
              <a:gdLst/>
              <a:ahLst/>
              <a:cxnLst/>
              <a:rect l="l" t="t" r="r" b="b"/>
              <a:pathLst>
                <a:path w="12205252" h="800220">
                  <a:moveTo>
                    <a:pt x="0" y="0"/>
                  </a:moveTo>
                  <a:lnTo>
                    <a:pt x="12205252" y="0"/>
                  </a:lnTo>
                  <a:lnTo>
                    <a:pt x="12205252" y="800220"/>
                  </a:lnTo>
                  <a:lnTo>
                    <a:pt x="0" y="80022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66675"/>
              <a:ext cx="12205252" cy="86689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600"/>
                </a:lnSpc>
              </a:pPr>
              <a:r>
                <a:rPr lang="en-US" sz="3000" b="1">
                  <a:solidFill>
                    <a:srgbClr val="213163"/>
                  </a:solidFill>
                  <a:latin typeface="Arial Bold"/>
                  <a:ea typeface="Arial Bold"/>
                  <a:cs typeface="Arial Bold"/>
                  <a:sym typeface="Arial Bold"/>
                </a:rPr>
                <a:t>Methodology </a:t>
              </a:r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350169" y="2717862"/>
            <a:ext cx="15109032" cy="3453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23" lvl="1" indent="-302261" algn="l">
              <a:lnSpc>
                <a:spcPts val="392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Data Acquisition from Kaggle.</a:t>
            </a:r>
          </a:p>
          <a:p>
            <a:pPr marL="604523" lvl="1" indent="-302261" algn="l">
              <a:lnSpc>
                <a:spcPts val="392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Data Preprocessing: Image resizing, normalization.</a:t>
            </a:r>
          </a:p>
          <a:p>
            <a:pPr marL="604523" lvl="1" indent="-302261" algn="l">
              <a:lnSpc>
                <a:spcPts val="392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Model Building: CNN with Conv2D, MaxPooling, Flatten, Dense layers.</a:t>
            </a:r>
          </a:p>
          <a:p>
            <a:pPr marL="604523" lvl="1" indent="-302261" algn="l">
              <a:lnSpc>
                <a:spcPts val="392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Training: On labeled image dataset (fire vs. no fire).</a:t>
            </a:r>
          </a:p>
          <a:p>
            <a:pPr marL="604523" lvl="1" indent="-302261" algn="l">
              <a:lnSpc>
                <a:spcPts val="392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Validation &amp; Testing: Using separate datasets.</a:t>
            </a:r>
          </a:p>
          <a:p>
            <a:pPr marL="604523" lvl="1" indent="-302261" algn="l">
              <a:lnSpc>
                <a:spcPts val="392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Evaluation: Accuracy, loss graphs, and test results.</a:t>
            </a:r>
          </a:p>
          <a:p>
            <a:pPr algn="ctr">
              <a:lnSpc>
                <a:spcPts val="3920"/>
              </a:lnSpc>
            </a:pPr>
            <a:endParaRPr lang="en-US" sz="280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A close up of a sign  Description automatically generated"/>
          <p:cNvSpPr/>
          <p:nvPr/>
        </p:nvSpPr>
        <p:spPr>
          <a:xfrm>
            <a:off x="15109032" y="117003"/>
            <a:ext cx="2700338" cy="863271"/>
          </a:xfrm>
          <a:custGeom>
            <a:avLst/>
            <a:gdLst/>
            <a:ahLst/>
            <a:cxnLst/>
            <a:rect l="l" t="t" r="r" b="b"/>
            <a:pathLst>
              <a:path w="2700338" h="863271">
                <a:moveTo>
                  <a:pt x="0" y="0"/>
                </a:moveTo>
                <a:lnTo>
                  <a:pt x="2700338" y="0"/>
                </a:lnTo>
                <a:lnTo>
                  <a:pt x="2700338" y="863271"/>
                </a:lnTo>
                <a:lnTo>
                  <a:pt x="0" y="86327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456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19048" y="-19050"/>
            <a:ext cx="14782800" cy="1114545"/>
            <a:chOff x="0" y="0"/>
            <a:chExt cx="19710400" cy="1486060"/>
          </a:xfrm>
        </p:grpSpPr>
        <p:sp>
          <p:nvSpPr>
            <p:cNvPr id="4" name="Freeform 4"/>
            <p:cNvSpPr/>
            <p:nvPr/>
          </p:nvSpPr>
          <p:spPr>
            <a:xfrm>
              <a:off x="25400" y="25400"/>
              <a:ext cx="19659600" cy="1435227"/>
            </a:xfrm>
            <a:custGeom>
              <a:avLst/>
              <a:gdLst/>
              <a:ahLst/>
              <a:cxnLst/>
              <a:rect l="l" t="t" r="r" b="b"/>
              <a:pathLst>
                <a:path w="19659600" h="1435227">
                  <a:moveTo>
                    <a:pt x="0" y="0"/>
                  </a:moveTo>
                  <a:lnTo>
                    <a:pt x="19659600" y="0"/>
                  </a:lnTo>
                  <a:lnTo>
                    <a:pt x="19659600" y="1435227"/>
                  </a:lnTo>
                  <a:lnTo>
                    <a:pt x="0" y="1435227"/>
                  </a:lnTo>
                  <a:close/>
                </a:path>
              </a:pathLst>
            </a:custGeom>
            <a:solidFill>
              <a:srgbClr val="213264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19710400" cy="1486027"/>
            </a:xfrm>
            <a:custGeom>
              <a:avLst/>
              <a:gdLst/>
              <a:ahLst/>
              <a:cxnLst/>
              <a:rect l="l" t="t" r="r" b="b"/>
              <a:pathLst>
                <a:path w="19710400" h="1486027">
                  <a:moveTo>
                    <a:pt x="25400" y="0"/>
                  </a:moveTo>
                  <a:lnTo>
                    <a:pt x="19685000" y="0"/>
                  </a:lnTo>
                  <a:cubicBezTo>
                    <a:pt x="19698970" y="0"/>
                    <a:pt x="19710400" y="11430"/>
                    <a:pt x="19710400" y="25400"/>
                  </a:cubicBezTo>
                  <a:lnTo>
                    <a:pt x="19710400" y="1460627"/>
                  </a:lnTo>
                  <a:cubicBezTo>
                    <a:pt x="19710400" y="1474597"/>
                    <a:pt x="19698970" y="1486027"/>
                    <a:pt x="19685000" y="1486027"/>
                  </a:cubicBezTo>
                  <a:lnTo>
                    <a:pt x="25400" y="1486027"/>
                  </a:lnTo>
                  <a:cubicBezTo>
                    <a:pt x="11430" y="1486027"/>
                    <a:pt x="0" y="1474597"/>
                    <a:pt x="0" y="1460627"/>
                  </a:cubicBezTo>
                  <a:lnTo>
                    <a:pt x="0" y="25400"/>
                  </a:lnTo>
                  <a:cubicBezTo>
                    <a:pt x="0" y="11430"/>
                    <a:pt x="11430" y="0"/>
                    <a:pt x="25400" y="0"/>
                  </a:cubicBezTo>
                  <a:moveTo>
                    <a:pt x="25400" y="50800"/>
                  </a:moveTo>
                  <a:lnTo>
                    <a:pt x="25400" y="25400"/>
                  </a:lnTo>
                  <a:lnTo>
                    <a:pt x="50800" y="25400"/>
                  </a:lnTo>
                  <a:lnTo>
                    <a:pt x="50800" y="1460627"/>
                  </a:lnTo>
                  <a:lnTo>
                    <a:pt x="25400" y="1460627"/>
                  </a:lnTo>
                  <a:lnTo>
                    <a:pt x="25400" y="1435227"/>
                  </a:lnTo>
                  <a:lnTo>
                    <a:pt x="19685000" y="1435227"/>
                  </a:lnTo>
                  <a:lnTo>
                    <a:pt x="19685000" y="1460627"/>
                  </a:lnTo>
                  <a:lnTo>
                    <a:pt x="19659600" y="1460627"/>
                  </a:lnTo>
                  <a:lnTo>
                    <a:pt x="19659600" y="25400"/>
                  </a:lnTo>
                  <a:lnTo>
                    <a:pt x="19685000" y="25400"/>
                  </a:lnTo>
                  <a:lnTo>
                    <a:pt x="19685000" y="50800"/>
                  </a:lnTo>
                  <a:lnTo>
                    <a:pt x="25400" y="50800"/>
                  </a:lnTo>
                  <a:close/>
                </a:path>
              </a:pathLst>
            </a:custGeom>
            <a:solidFill>
              <a:srgbClr val="213264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4833450" y="-628"/>
            <a:ext cx="168424" cy="1098536"/>
            <a:chOff x="0" y="0"/>
            <a:chExt cx="224566" cy="146471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24536" cy="1464691"/>
            </a:xfrm>
            <a:custGeom>
              <a:avLst/>
              <a:gdLst/>
              <a:ahLst/>
              <a:cxnLst/>
              <a:rect l="l" t="t" r="r" b="b"/>
              <a:pathLst>
                <a:path w="224536" h="1464691">
                  <a:moveTo>
                    <a:pt x="0" y="0"/>
                  </a:moveTo>
                  <a:lnTo>
                    <a:pt x="224536" y="0"/>
                  </a:lnTo>
                  <a:lnTo>
                    <a:pt x="224536" y="1464691"/>
                  </a:lnTo>
                  <a:lnTo>
                    <a:pt x="0" y="1464691"/>
                  </a:lnTo>
                  <a:close/>
                </a:path>
              </a:pathLst>
            </a:custGeom>
            <a:solidFill>
              <a:srgbClr val="7FBA00"/>
            </a:solidFill>
          </p:spPr>
        </p:sp>
      </p:grpSp>
      <p:sp>
        <p:nvSpPr>
          <p:cNvPr id="8" name="Freeform 8" descr="A blue and white background  Description automatically generated with medium confidence"/>
          <p:cNvSpPr/>
          <p:nvPr/>
        </p:nvSpPr>
        <p:spPr>
          <a:xfrm>
            <a:off x="0" y="-19050"/>
            <a:ext cx="14758988" cy="1085852"/>
          </a:xfrm>
          <a:custGeom>
            <a:avLst/>
            <a:gdLst/>
            <a:ahLst/>
            <a:cxnLst/>
            <a:rect l="l" t="t" r="r" b="b"/>
            <a:pathLst>
              <a:path w="14758988" h="1085852">
                <a:moveTo>
                  <a:pt x="0" y="0"/>
                </a:moveTo>
                <a:lnTo>
                  <a:pt x="14758988" y="0"/>
                </a:lnTo>
                <a:lnTo>
                  <a:pt x="14758988" y="1085852"/>
                </a:lnTo>
                <a:lnTo>
                  <a:pt x="0" y="108585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6000"/>
            </a:blip>
            <a:stretch>
              <a:fillRect t="-213488" r="-1645" b="-549997"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17887950" y="-628"/>
            <a:ext cx="400050" cy="1098536"/>
            <a:chOff x="0" y="0"/>
            <a:chExt cx="533400" cy="146471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533400" cy="1464691"/>
            </a:xfrm>
            <a:custGeom>
              <a:avLst/>
              <a:gdLst/>
              <a:ahLst/>
              <a:cxnLst/>
              <a:rect l="l" t="t" r="r" b="b"/>
              <a:pathLst>
                <a:path w="533400" h="1464691">
                  <a:moveTo>
                    <a:pt x="0" y="0"/>
                  </a:moveTo>
                  <a:lnTo>
                    <a:pt x="533400" y="0"/>
                  </a:lnTo>
                  <a:lnTo>
                    <a:pt x="533400" y="1464691"/>
                  </a:lnTo>
                  <a:lnTo>
                    <a:pt x="0" y="1464691"/>
                  </a:lnTo>
                  <a:close/>
                </a:path>
              </a:pathLst>
            </a:custGeom>
            <a:solidFill>
              <a:srgbClr val="FED500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382656" y="1581618"/>
            <a:ext cx="9153939" cy="600165"/>
            <a:chOff x="0" y="0"/>
            <a:chExt cx="12205252" cy="80022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2205252" cy="800220"/>
            </a:xfrm>
            <a:custGeom>
              <a:avLst/>
              <a:gdLst/>
              <a:ahLst/>
              <a:cxnLst/>
              <a:rect l="l" t="t" r="r" b="b"/>
              <a:pathLst>
                <a:path w="12205252" h="800220">
                  <a:moveTo>
                    <a:pt x="0" y="0"/>
                  </a:moveTo>
                  <a:lnTo>
                    <a:pt x="12205252" y="0"/>
                  </a:lnTo>
                  <a:lnTo>
                    <a:pt x="12205252" y="800220"/>
                  </a:lnTo>
                  <a:lnTo>
                    <a:pt x="0" y="80022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66675"/>
              <a:ext cx="12205252" cy="86689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600"/>
                </a:lnSpc>
              </a:pPr>
              <a:r>
                <a:rPr lang="en-US" sz="3000" b="1">
                  <a:solidFill>
                    <a:srgbClr val="213163"/>
                  </a:solidFill>
                  <a:latin typeface="Arial Bold"/>
                  <a:ea typeface="Arial Bold"/>
                  <a:cs typeface="Arial Bold"/>
                  <a:sym typeface="Arial Bold"/>
                </a:rPr>
                <a:t>Problem Statement:  </a:t>
              </a:r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514350" y="2383931"/>
            <a:ext cx="17259300" cy="36490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147"/>
              </a:lnSpc>
            </a:pPr>
            <a:r>
              <a:rPr lang="en-US" sz="2962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Wildfires cause devastating damage to forests, wildlife, and human settlements. Manual detection is time-consuming and delayed. There's a need for an automated and fast detection system using AI.</a:t>
            </a:r>
          </a:p>
          <a:p>
            <a:pPr algn="just">
              <a:lnSpc>
                <a:spcPts val="4147"/>
              </a:lnSpc>
            </a:pPr>
            <a:endParaRPr lang="en-US" sz="2962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>
              <a:lnSpc>
                <a:spcPts val="4147"/>
              </a:lnSpc>
            </a:pPr>
            <a:r>
              <a:rPr lang="en-US" sz="2962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“Forest fires spread rapidly and often go undetected until it’s too late. Manual monitoring is time-consuming and inefficient. An automated detection system is crucial for rapid intervention.”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A close up of a sign  Description automatically generated"/>
          <p:cNvSpPr/>
          <p:nvPr/>
        </p:nvSpPr>
        <p:spPr>
          <a:xfrm>
            <a:off x="15109032" y="117003"/>
            <a:ext cx="2700338" cy="863271"/>
          </a:xfrm>
          <a:custGeom>
            <a:avLst/>
            <a:gdLst/>
            <a:ahLst/>
            <a:cxnLst/>
            <a:rect l="l" t="t" r="r" b="b"/>
            <a:pathLst>
              <a:path w="2700338" h="863271">
                <a:moveTo>
                  <a:pt x="0" y="0"/>
                </a:moveTo>
                <a:lnTo>
                  <a:pt x="2700338" y="0"/>
                </a:lnTo>
                <a:lnTo>
                  <a:pt x="2700338" y="863271"/>
                </a:lnTo>
                <a:lnTo>
                  <a:pt x="0" y="86327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456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19048" y="-19050"/>
            <a:ext cx="14782800" cy="1114545"/>
            <a:chOff x="0" y="0"/>
            <a:chExt cx="19710400" cy="1486060"/>
          </a:xfrm>
        </p:grpSpPr>
        <p:sp>
          <p:nvSpPr>
            <p:cNvPr id="4" name="Freeform 4"/>
            <p:cNvSpPr/>
            <p:nvPr/>
          </p:nvSpPr>
          <p:spPr>
            <a:xfrm>
              <a:off x="25400" y="25400"/>
              <a:ext cx="19659600" cy="1435227"/>
            </a:xfrm>
            <a:custGeom>
              <a:avLst/>
              <a:gdLst/>
              <a:ahLst/>
              <a:cxnLst/>
              <a:rect l="l" t="t" r="r" b="b"/>
              <a:pathLst>
                <a:path w="19659600" h="1435227">
                  <a:moveTo>
                    <a:pt x="0" y="0"/>
                  </a:moveTo>
                  <a:lnTo>
                    <a:pt x="19659600" y="0"/>
                  </a:lnTo>
                  <a:lnTo>
                    <a:pt x="19659600" y="1435227"/>
                  </a:lnTo>
                  <a:lnTo>
                    <a:pt x="0" y="1435227"/>
                  </a:lnTo>
                  <a:close/>
                </a:path>
              </a:pathLst>
            </a:custGeom>
            <a:solidFill>
              <a:srgbClr val="213264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19710400" cy="1486027"/>
            </a:xfrm>
            <a:custGeom>
              <a:avLst/>
              <a:gdLst/>
              <a:ahLst/>
              <a:cxnLst/>
              <a:rect l="l" t="t" r="r" b="b"/>
              <a:pathLst>
                <a:path w="19710400" h="1486027">
                  <a:moveTo>
                    <a:pt x="25400" y="0"/>
                  </a:moveTo>
                  <a:lnTo>
                    <a:pt x="19685000" y="0"/>
                  </a:lnTo>
                  <a:cubicBezTo>
                    <a:pt x="19698970" y="0"/>
                    <a:pt x="19710400" y="11430"/>
                    <a:pt x="19710400" y="25400"/>
                  </a:cubicBezTo>
                  <a:lnTo>
                    <a:pt x="19710400" y="1460627"/>
                  </a:lnTo>
                  <a:cubicBezTo>
                    <a:pt x="19710400" y="1474597"/>
                    <a:pt x="19698970" y="1486027"/>
                    <a:pt x="19685000" y="1486027"/>
                  </a:cubicBezTo>
                  <a:lnTo>
                    <a:pt x="25400" y="1486027"/>
                  </a:lnTo>
                  <a:cubicBezTo>
                    <a:pt x="11430" y="1486027"/>
                    <a:pt x="0" y="1474597"/>
                    <a:pt x="0" y="1460627"/>
                  </a:cubicBezTo>
                  <a:lnTo>
                    <a:pt x="0" y="25400"/>
                  </a:lnTo>
                  <a:cubicBezTo>
                    <a:pt x="0" y="11430"/>
                    <a:pt x="11430" y="0"/>
                    <a:pt x="25400" y="0"/>
                  </a:cubicBezTo>
                  <a:moveTo>
                    <a:pt x="25400" y="50800"/>
                  </a:moveTo>
                  <a:lnTo>
                    <a:pt x="25400" y="25400"/>
                  </a:lnTo>
                  <a:lnTo>
                    <a:pt x="50800" y="25400"/>
                  </a:lnTo>
                  <a:lnTo>
                    <a:pt x="50800" y="1460627"/>
                  </a:lnTo>
                  <a:lnTo>
                    <a:pt x="25400" y="1460627"/>
                  </a:lnTo>
                  <a:lnTo>
                    <a:pt x="25400" y="1435227"/>
                  </a:lnTo>
                  <a:lnTo>
                    <a:pt x="19685000" y="1435227"/>
                  </a:lnTo>
                  <a:lnTo>
                    <a:pt x="19685000" y="1460627"/>
                  </a:lnTo>
                  <a:lnTo>
                    <a:pt x="19659600" y="1460627"/>
                  </a:lnTo>
                  <a:lnTo>
                    <a:pt x="19659600" y="25400"/>
                  </a:lnTo>
                  <a:lnTo>
                    <a:pt x="19685000" y="25400"/>
                  </a:lnTo>
                  <a:lnTo>
                    <a:pt x="19685000" y="50800"/>
                  </a:lnTo>
                  <a:lnTo>
                    <a:pt x="25400" y="50800"/>
                  </a:lnTo>
                  <a:close/>
                </a:path>
              </a:pathLst>
            </a:custGeom>
            <a:solidFill>
              <a:srgbClr val="213264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4833450" y="-628"/>
            <a:ext cx="168424" cy="1098536"/>
            <a:chOff x="0" y="0"/>
            <a:chExt cx="224566" cy="146471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24536" cy="1464691"/>
            </a:xfrm>
            <a:custGeom>
              <a:avLst/>
              <a:gdLst/>
              <a:ahLst/>
              <a:cxnLst/>
              <a:rect l="l" t="t" r="r" b="b"/>
              <a:pathLst>
                <a:path w="224536" h="1464691">
                  <a:moveTo>
                    <a:pt x="0" y="0"/>
                  </a:moveTo>
                  <a:lnTo>
                    <a:pt x="224536" y="0"/>
                  </a:lnTo>
                  <a:lnTo>
                    <a:pt x="224536" y="1464691"/>
                  </a:lnTo>
                  <a:lnTo>
                    <a:pt x="0" y="1464691"/>
                  </a:lnTo>
                  <a:close/>
                </a:path>
              </a:pathLst>
            </a:custGeom>
            <a:solidFill>
              <a:srgbClr val="7FBA00"/>
            </a:solidFill>
          </p:spPr>
        </p:sp>
      </p:grpSp>
      <p:sp>
        <p:nvSpPr>
          <p:cNvPr id="8" name="Freeform 8" descr="A blue and white background  Description automatically generated with medium confidence"/>
          <p:cNvSpPr/>
          <p:nvPr/>
        </p:nvSpPr>
        <p:spPr>
          <a:xfrm>
            <a:off x="0" y="-19050"/>
            <a:ext cx="14758988" cy="1085852"/>
          </a:xfrm>
          <a:custGeom>
            <a:avLst/>
            <a:gdLst/>
            <a:ahLst/>
            <a:cxnLst/>
            <a:rect l="l" t="t" r="r" b="b"/>
            <a:pathLst>
              <a:path w="14758988" h="1085852">
                <a:moveTo>
                  <a:pt x="0" y="0"/>
                </a:moveTo>
                <a:lnTo>
                  <a:pt x="14758988" y="0"/>
                </a:lnTo>
                <a:lnTo>
                  <a:pt x="14758988" y="1085852"/>
                </a:lnTo>
                <a:lnTo>
                  <a:pt x="0" y="108585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6000"/>
            </a:blip>
            <a:stretch>
              <a:fillRect t="-213488" r="-1645" b="-549997"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17887950" y="-628"/>
            <a:ext cx="400050" cy="1098536"/>
            <a:chOff x="0" y="0"/>
            <a:chExt cx="533400" cy="146471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533400" cy="1464691"/>
            </a:xfrm>
            <a:custGeom>
              <a:avLst/>
              <a:gdLst/>
              <a:ahLst/>
              <a:cxnLst/>
              <a:rect l="l" t="t" r="r" b="b"/>
              <a:pathLst>
                <a:path w="533400" h="1464691">
                  <a:moveTo>
                    <a:pt x="0" y="0"/>
                  </a:moveTo>
                  <a:lnTo>
                    <a:pt x="533400" y="0"/>
                  </a:lnTo>
                  <a:lnTo>
                    <a:pt x="533400" y="1464691"/>
                  </a:lnTo>
                  <a:lnTo>
                    <a:pt x="0" y="1464691"/>
                  </a:lnTo>
                  <a:close/>
                </a:path>
              </a:pathLst>
            </a:custGeom>
            <a:solidFill>
              <a:srgbClr val="FED500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382656" y="1581618"/>
            <a:ext cx="9153939" cy="600165"/>
            <a:chOff x="0" y="0"/>
            <a:chExt cx="12205252" cy="80022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2205252" cy="800220"/>
            </a:xfrm>
            <a:custGeom>
              <a:avLst/>
              <a:gdLst/>
              <a:ahLst/>
              <a:cxnLst/>
              <a:rect l="l" t="t" r="r" b="b"/>
              <a:pathLst>
                <a:path w="12205252" h="800220">
                  <a:moveTo>
                    <a:pt x="0" y="0"/>
                  </a:moveTo>
                  <a:lnTo>
                    <a:pt x="12205252" y="0"/>
                  </a:lnTo>
                  <a:lnTo>
                    <a:pt x="12205252" y="800220"/>
                  </a:lnTo>
                  <a:lnTo>
                    <a:pt x="0" y="80022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66675"/>
              <a:ext cx="12205252" cy="86689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600"/>
                </a:lnSpc>
              </a:pPr>
              <a:r>
                <a:rPr lang="en-US" sz="3000" b="1">
                  <a:solidFill>
                    <a:srgbClr val="213163"/>
                  </a:solidFill>
                  <a:latin typeface="Arial Bold"/>
                  <a:ea typeface="Arial Bold"/>
                  <a:cs typeface="Arial Bold"/>
                  <a:sym typeface="Arial Bold"/>
                </a:rPr>
                <a:t>Solution:  </a:t>
              </a:r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705678" y="2544262"/>
            <a:ext cx="16876644" cy="42167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145"/>
              </a:lnSpc>
            </a:pPr>
            <a:r>
              <a:rPr lang="en-US" sz="296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 Convolutional Neural Network (CNN)-based model trained on satellite and drone images to detect signs of forest fires. It distinguishes between images with fire and without fire in real-time or near real-time.</a:t>
            </a:r>
          </a:p>
          <a:p>
            <a:pPr algn="just">
              <a:lnSpc>
                <a:spcPts val="4145"/>
              </a:lnSpc>
            </a:pPr>
            <a:endParaRPr lang="en-US" sz="296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marL="639223" lvl="1" indent="-319612" algn="just">
              <a:lnSpc>
                <a:spcPts val="4145"/>
              </a:lnSpc>
              <a:buFont typeface="Arial"/>
              <a:buChar char="•"/>
            </a:pPr>
            <a:r>
              <a:rPr lang="en-US" sz="296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 CNN-based image classification model is trained on fire and non-fire images</a:t>
            </a:r>
          </a:p>
          <a:p>
            <a:pPr marL="639223" lvl="1" indent="-319612" algn="just">
              <a:lnSpc>
                <a:spcPts val="4145"/>
              </a:lnSpc>
              <a:buFont typeface="Arial"/>
              <a:buChar char="•"/>
            </a:pPr>
            <a:r>
              <a:rPr lang="en-US" sz="296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The system can detect fire presence with high accuracy</a:t>
            </a:r>
          </a:p>
          <a:p>
            <a:pPr marL="639223" lvl="1" indent="-319612" algn="just">
              <a:lnSpc>
                <a:spcPts val="4145"/>
              </a:lnSpc>
              <a:buFont typeface="Arial"/>
              <a:buChar char="•"/>
            </a:pPr>
            <a:r>
              <a:rPr lang="en-US" sz="296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Can be integrated with surveillance drones or satellite systems for real-time monitoring</a:t>
            </a:r>
          </a:p>
          <a:p>
            <a:pPr algn="just">
              <a:lnSpc>
                <a:spcPts val="4565"/>
              </a:lnSpc>
            </a:pPr>
            <a:endParaRPr lang="en-US" sz="296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A close up of a sign  Description automatically generated"/>
          <p:cNvSpPr/>
          <p:nvPr/>
        </p:nvSpPr>
        <p:spPr>
          <a:xfrm>
            <a:off x="15109032" y="117003"/>
            <a:ext cx="2700338" cy="863271"/>
          </a:xfrm>
          <a:custGeom>
            <a:avLst/>
            <a:gdLst/>
            <a:ahLst/>
            <a:cxnLst/>
            <a:rect l="l" t="t" r="r" b="b"/>
            <a:pathLst>
              <a:path w="2700338" h="863271">
                <a:moveTo>
                  <a:pt x="0" y="0"/>
                </a:moveTo>
                <a:lnTo>
                  <a:pt x="2700338" y="0"/>
                </a:lnTo>
                <a:lnTo>
                  <a:pt x="2700338" y="863271"/>
                </a:lnTo>
                <a:lnTo>
                  <a:pt x="0" y="86327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456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19048" y="-19050"/>
            <a:ext cx="14782800" cy="1114545"/>
            <a:chOff x="0" y="0"/>
            <a:chExt cx="19710400" cy="1486060"/>
          </a:xfrm>
        </p:grpSpPr>
        <p:sp>
          <p:nvSpPr>
            <p:cNvPr id="4" name="Freeform 4"/>
            <p:cNvSpPr/>
            <p:nvPr/>
          </p:nvSpPr>
          <p:spPr>
            <a:xfrm>
              <a:off x="25400" y="25400"/>
              <a:ext cx="19659600" cy="1435227"/>
            </a:xfrm>
            <a:custGeom>
              <a:avLst/>
              <a:gdLst/>
              <a:ahLst/>
              <a:cxnLst/>
              <a:rect l="l" t="t" r="r" b="b"/>
              <a:pathLst>
                <a:path w="19659600" h="1435227">
                  <a:moveTo>
                    <a:pt x="0" y="0"/>
                  </a:moveTo>
                  <a:lnTo>
                    <a:pt x="19659600" y="0"/>
                  </a:lnTo>
                  <a:lnTo>
                    <a:pt x="19659600" y="1435227"/>
                  </a:lnTo>
                  <a:lnTo>
                    <a:pt x="0" y="1435227"/>
                  </a:lnTo>
                  <a:close/>
                </a:path>
              </a:pathLst>
            </a:custGeom>
            <a:solidFill>
              <a:srgbClr val="213264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19710400" cy="1486027"/>
            </a:xfrm>
            <a:custGeom>
              <a:avLst/>
              <a:gdLst/>
              <a:ahLst/>
              <a:cxnLst/>
              <a:rect l="l" t="t" r="r" b="b"/>
              <a:pathLst>
                <a:path w="19710400" h="1486027">
                  <a:moveTo>
                    <a:pt x="25400" y="0"/>
                  </a:moveTo>
                  <a:lnTo>
                    <a:pt x="19685000" y="0"/>
                  </a:lnTo>
                  <a:cubicBezTo>
                    <a:pt x="19698970" y="0"/>
                    <a:pt x="19710400" y="11430"/>
                    <a:pt x="19710400" y="25400"/>
                  </a:cubicBezTo>
                  <a:lnTo>
                    <a:pt x="19710400" y="1460627"/>
                  </a:lnTo>
                  <a:cubicBezTo>
                    <a:pt x="19710400" y="1474597"/>
                    <a:pt x="19698970" y="1486027"/>
                    <a:pt x="19685000" y="1486027"/>
                  </a:cubicBezTo>
                  <a:lnTo>
                    <a:pt x="25400" y="1486027"/>
                  </a:lnTo>
                  <a:cubicBezTo>
                    <a:pt x="11430" y="1486027"/>
                    <a:pt x="0" y="1474597"/>
                    <a:pt x="0" y="1460627"/>
                  </a:cubicBezTo>
                  <a:lnTo>
                    <a:pt x="0" y="25400"/>
                  </a:lnTo>
                  <a:cubicBezTo>
                    <a:pt x="0" y="11430"/>
                    <a:pt x="11430" y="0"/>
                    <a:pt x="25400" y="0"/>
                  </a:cubicBezTo>
                  <a:moveTo>
                    <a:pt x="25400" y="50800"/>
                  </a:moveTo>
                  <a:lnTo>
                    <a:pt x="25400" y="25400"/>
                  </a:lnTo>
                  <a:lnTo>
                    <a:pt x="50800" y="25400"/>
                  </a:lnTo>
                  <a:lnTo>
                    <a:pt x="50800" y="1460627"/>
                  </a:lnTo>
                  <a:lnTo>
                    <a:pt x="25400" y="1460627"/>
                  </a:lnTo>
                  <a:lnTo>
                    <a:pt x="25400" y="1435227"/>
                  </a:lnTo>
                  <a:lnTo>
                    <a:pt x="19685000" y="1435227"/>
                  </a:lnTo>
                  <a:lnTo>
                    <a:pt x="19685000" y="1460627"/>
                  </a:lnTo>
                  <a:lnTo>
                    <a:pt x="19659600" y="1460627"/>
                  </a:lnTo>
                  <a:lnTo>
                    <a:pt x="19659600" y="25400"/>
                  </a:lnTo>
                  <a:lnTo>
                    <a:pt x="19685000" y="25400"/>
                  </a:lnTo>
                  <a:lnTo>
                    <a:pt x="19685000" y="50800"/>
                  </a:lnTo>
                  <a:lnTo>
                    <a:pt x="25400" y="50800"/>
                  </a:lnTo>
                  <a:close/>
                </a:path>
              </a:pathLst>
            </a:custGeom>
            <a:solidFill>
              <a:srgbClr val="213264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4833450" y="-628"/>
            <a:ext cx="168424" cy="1098536"/>
            <a:chOff x="0" y="0"/>
            <a:chExt cx="224566" cy="146471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24536" cy="1464691"/>
            </a:xfrm>
            <a:custGeom>
              <a:avLst/>
              <a:gdLst/>
              <a:ahLst/>
              <a:cxnLst/>
              <a:rect l="l" t="t" r="r" b="b"/>
              <a:pathLst>
                <a:path w="224536" h="1464691">
                  <a:moveTo>
                    <a:pt x="0" y="0"/>
                  </a:moveTo>
                  <a:lnTo>
                    <a:pt x="224536" y="0"/>
                  </a:lnTo>
                  <a:lnTo>
                    <a:pt x="224536" y="1464691"/>
                  </a:lnTo>
                  <a:lnTo>
                    <a:pt x="0" y="1464691"/>
                  </a:lnTo>
                  <a:close/>
                </a:path>
              </a:pathLst>
            </a:custGeom>
            <a:solidFill>
              <a:srgbClr val="7FBA00"/>
            </a:solidFill>
          </p:spPr>
        </p:sp>
      </p:grpSp>
      <p:sp>
        <p:nvSpPr>
          <p:cNvPr id="8" name="Freeform 8" descr="A blue and white background  Description automatically generated with medium confidence"/>
          <p:cNvSpPr/>
          <p:nvPr/>
        </p:nvSpPr>
        <p:spPr>
          <a:xfrm>
            <a:off x="0" y="-19050"/>
            <a:ext cx="14758988" cy="1085852"/>
          </a:xfrm>
          <a:custGeom>
            <a:avLst/>
            <a:gdLst/>
            <a:ahLst/>
            <a:cxnLst/>
            <a:rect l="l" t="t" r="r" b="b"/>
            <a:pathLst>
              <a:path w="14758988" h="1085852">
                <a:moveTo>
                  <a:pt x="0" y="0"/>
                </a:moveTo>
                <a:lnTo>
                  <a:pt x="14758988" y="0"/>
                </a:lnTo>
                <a:lnTo>
                  <a:pt x="14758988" y="1085852"/>
                </a:lnTo>
                <a:lnTo>
                  <a:pt x="0" y="108585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6000"/>
            </a:blip>
            <a:stretch>
              <a:fillRect t="-213488" r="-1645" b="-549997"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17887950" y="-628"/>
            <a:ext cx="400050" cy="1098536"/>
            <a:chOff x="0" y="0"/>
            <a:chExt cx="533400" cy="146471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533400" cy="1464691"/>
            </a:xfrm>
            <a:custGeom>
              <a:avLst/>
              <a:gdLst/>
              <a:ahLst/>
              <a:cxnLst/>
              <a:rect l="l" t="t" r="r" b="b"/>
              <a:pathLst>
                <a:path w="533400" h="1464691">
                  <a:moveTo>
                    <a:pt x="0" y="0"/>
                  </a:moveTo>
                  <a:lnTo>
                    <a:pt x="533400" y="0"/>
                  </a:lnTo>
                  <a:lnTo>
                    <a:pt x="533400" y="1464691"/>
                  </a:lnTo>
                  <a:lnTo>
                    <a:pt x="0" y="1464691"/>
                  </a:lnTo>
                  <a:close/>
                </a:path>
              </a:pathLst>
            </a:custGeom>
            <a:solidFill>
              <a:srgbClr val="FED500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515352" y="1491621"/>
            <a:ext cx="9153939" cy="600165"/>
            <a:chOff x="0" y="0"/>
            <a:chExt cx="12205252" cy="80022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2205252" cy="800220"/>
            </a:xfrm>
            <a:custGeom>
              <a:avLst/>
              <a:gdLst/>
              <a:ahLst/>
              <a:cxnLst/>
              <a:rect l="l" t="t" r="r" b="b"/>
              <a:pathLst>
                <a:path w="12205252" h="800220">
                  <a:moveTo>
                    <a:pt x="0" y="0"/>
                  </a:moveTo>
                  <a:lnTo>
                    <a:pt x="12205252" y="0"/>
                  </a:lnTo>
                  <a:lnTo>
                    <a:pt x="12205252" y="800220"/>
                  </a:lnTo>
                  <a:lnTo>
                    <a:pt x="0" y="80022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66675"/>
              <a:ext cx="12205252" cy="86689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600"/>
                </a:lnSpc>
              </a:pPr>
              <a:r>
                <a:rPr lang="en-US" sz="3000" b="1">
                  <a:solidFill>
                    <a:srgbClr val="213163"/>
                  </a:solidFill>
                  <a:latin typeface="Arial Bold"/>
                  <a:ea typeface="Arial Bold"/>
                  <a:cs typeface="Arial Bold"/>
                  <a:sym typeface="Arial Bold"/>
                </a:rPr>
                <a:t>Screenshot of Output:  </a:t>
              </a:r>
            </a:p>
          </p:txBody>
        </p:sp>
      </p:grpSp>
      <p:sp>
        <p:nvSpPr>
          <p:cNvPr id="14" name="Freeform 14"/>
          <p:cNvSpPr/>
          <p:nvPr/>
        </p:nvSpPr>
        <p:spPr>
          <a:xfrm>
            <a:off x="7612253" y="2435730"/>
            <a:ext cx="10524863" cy="2928651"/>
          </a:xfrm>
          <a:custGeom>
            <a:avLst/>
            <a:gdLst/>
            <a:ahLst/>
            <a:cxnLst/>
            <a:rect l="l" t="t" r="r" b="b"/>
            <a:pathLst>
              <a:path w="10524863" h="2928651">
                <a:moveTo>
                  <a:pt x="0" y="0"/>
                </a:moveTo>
                <a:lnTo>
                  <a:pt x="10524864" y="0"/>
                </a:lnTo>
                <a:lnTo>
                  <a:pt x="10524864" y="2928651"/>
                </a:lnTo>
                <a:lnTo>
                  <a:pt x="0" y="292865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912" b="-3204"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7710537" y="5825864"/>
            <a:ext cx="10426580" cy="3432436"/>
          </a:xfrm>
          <a:custGeom>
            <a:avLst/>
            <a:gdLst/>
            <a:ahLst/>
            <a:cxnLst/>
            <a:rect l="l" t="t" r="r" b="b"/>
            <a:pathLst>
              <a:path w="10426580" h="3432436">
                <a:moveTo>
                  <a:pt x="0" y="0"/>
                </a:moveTo>
                <a:lnTo>
                  <a:pt x="10426580" y="0"/>
                </a:lnTo>
                <a:lnTo>
                  <a:pt x="10426580" y="3432436"/>
                </a:lnTo>
                <a:lnTo>
                  <a:pt x="0" y="343243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1830" b="-1830"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8698462" y="1794755"/>
            <a:ext cx="5855737" cy="4064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40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visualize the images in the dataset:</a:t>
            </a:r>
          </a:p>
        </p:txBody>
      </p:sp>
      <p:sp>
        <p:nvSpPr>
          <p:cNvPr id="17" name="Freeform 17"/>
          <p:cNvSpPr/>
          <p:nvPr/>
        </p:nvSpPr>
        <p:spPr>
          <a:xfrm>
            <a:off x="480939" y="2135551"/>
            <a:ext cx="7180456" cy="7505306"/>
          </a:xfrm>
          <a:custGeom>
            <a:avLst/>
            <a:gdLst/>
            <a:ahLst/>
            <a:cxnLst/>
            <a:rect l="l" t="t" r="r" b="b"/>
            <a:pathLst>
              <a:path w="7180456" h="7505306">
                <a:moveTo>
                  <a:pt x="0" y="0"/>
                </a:moveTo>
                <a:lnTo>
                  <a:pt x="7180456" y="0"/>
                </a:lnTo>
                <a:lnTo>
                  <a:pt x="7180456" y="7505306"/>
                </a:lnTo>
                <a:lnTo>
                  <a:pt x="0" y="750530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3339" r="-4265" b="-3335"/>
            </a:stretch>
          </a:blipFill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A close up of a sign  Description automatically generated"/>
          <p:cNvSpPr/>
          <p:nvPr/>
        </p:nvSpPr>
        <p:spPr>
          <a:xfrm>
            <a:off x="15109032" y="117003"/>
            <a:ext cx="2700338" cy="863271"/>
          </a:xfrm>
          <a:custGeom>
            <a:avLst/>
            <a:gdLst/>
            <a:ahLst/>
            <a:cxnLst/>
            <a:rect l="l" t="t" r="r" b="b"/>
            <a:pathLst>
              <a:path w="2700338" h="863271">
                <a:moveTo>
                  <a:pt x="0" y="0"/>
                </a:moveTo>
                <a:lnTo>
                  <a:pt x="2700338" y="0"/>
                </a:lnTo>
                <a:lnTo>
                  <a:pt x="2700338" y="863271"/>
                </a:lnTo>
                <a:lnTo>
                  <a:pt x="0" y="86327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456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19048" y="-19050"/>
            <a:ext cx="14782800" cy="1114545"/>
            <a:chOff x="0" y="0"/>
            <a:chExt cx="19710400" cy="1486060"/>
          </a:xfrm>
        </p:grpSpPr>
        <p:sp>
          <p:nvSpPr>
            <p:cNvPr id="4" name="Freeform 4"/>
            <p:cNvSpPr/>
            <p:nvPr/>
          </p:nvSpPr>
          <p:spPr>
            <a:xfrm>
              <a:off x="25400" y="25400"/>
              <a:ext cx="19659600" cy="1435227"/>
            </a:xfrm>
            <a:custGeom>
              <a:avLst/>
              <a:gdLst/>
              <a:ahLst/>
              <a:cxnLst/>
              <a:rect l="l" t="t" r="r" b="b"/>
              <a:pathLst>
                <a:path w="19659600" h="1435227">
                  <a:moveTo>
                    <a:pt x="0" y="0"/>
                  </a:moveTo>
                  <a:lnTo>
                    <a:pt x="19659600" y="0"/>
                  </a:lnTo>
                  <a:lnTo>
                    <a:pt x="19659600" y="1435227"/>
                  </a:lnTo>
                  <a:lnTo>
                    <a:pt x="0" y="1435227"/>
                  </a:lnTo>
                  <a:close/>
                </a:path>
              </a:pathLst>
            </a:custGeom>
            <a:solidFill>
              <a:srgbClr val="213264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19710400" cy="1486027"/>
            </a:xfrm>
            <a:custGeom>
              <a:avLst/>
              <a:gdLst/>
              <a:ahLst/>
              <a:cxnLst/>
              <a:rect l="l" t="t" r="r" b="b"/>
              <a:pathLst>
                <a:path w="19710400" h="1486027">
                  <a:moveTo>
                    <a:pt x="25400" y="0"/>
                  </a:moveTo>
                  <a:lnTo>
                    <a:pt x="19685000" y="0"/>
                  </a:lnTo>
                  <a:cubicBezTo>
                    <a:pt x="19698970" y="0"/>
                    <a:pt x="19710400" y="11430"/>
                    <a:pt x="19710400" y="25400"/>
                  </a:cubicBezTo>
                  <a:lnTo>
                    <a:pt x="19710400" y="1460627"/>
                  </a:lnTo>
                  <a:cubicBezTo>
                    <a:pt x="19710400" y="1474597"/>
                    <a:pt x="19698970" y="1486027"/>
                    <a:pt x="19685000" y="1486027"/>
                  </a:cubicBezTo>
                  <a:lnTo>
                    <a:pt x="25400" y="1486027"/>
                  </a:lnTo>
                  <a:cubicBezTo>
                    <a:pt x="11430" y="1486027"/>
                    <a:pt x="0" y="1474597"/>
                    <a:pt x="0" y="1460627"/>
                  </a:cubicBezTo>
                  <a:lnTo>
                    <a:pt x="0" y="25400"/>
                  </a:lnTo>
                  <a:cubicBezTo>
                    <a:pt x="0" y="11430"/>
                    <a:pt x="11430" y="0"/>
                    <a:pt x="25400" y="0"/>
                  </a:cubicBezTo>
                  <a:moveTo>
                    <a:pt x="25400" y="50800"/>
                  </a:moveTo>
                  <a:lnTo>
                    <a:pt x="25400" y="25400"/>
                  </a:lnTo>
                  <a:lnTo>
                    <a:pt x="50800" y="25400"/>
                  </a:lnTo>
                  <a:lnTo>
                    <a:pt x="50800" y="1460627"/>
                  </a:lnTo>
                  <a:lnTo>
                    <a:pt x="25400" y="1460627"/>
                  </a:lnTo>
                  <a:lnTo>
                    <a:pt x="25400" y="1435227"/>
                  </a:lnTo>
                  <a:lnTo>
                    <a:pt x="19685000" y="1435227"/>
                  </a:lnTo>
                  <a:lnTo>
                    <a:pt x="19685000" y="1460627"/>
                  </a:lnTo>
                  <a:lnTo>
                    <a:pt x="19659600" y="1460627"/>
                  </a:lnTo>
                  <a:lnTo>
                    <a:pt x="19659600" y="25400"/>
                  </a:lnTo>
                  <a:lnTo>
                    <a:pt x="19685000" y="25400"/>
                  </a:lnTo>
                  <a:lnTo>
                    <a:pt x="19685000" y="50800"/>
                  </a:lnTo>
                  <a:lnTo>
                    <a:pt x="25400" y="50800"/>
                  </a:lnTo>
                  <a:close/>
                </a:path>
              </a:pathLst>
            </a:custGeom>
            <a:solidFill>
              <a:srgbClr val="213264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4833450" y="-628"/>
            <a:ext cx="168424" cy="1098536"/>
            <a:chOff x="0" y="0"/>
            <a:chExt cx="224566" cy="146471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24536" cy="1464691"/>
            </a:xfrm>
            <a:custGeom>
              <a:avLst/>
              <a:gdLst/>
              <a:ahLst/>
              <a:cxnLst/>
              <a:rect l="l" t="t" r="r" b="b"/>
              <a:pathLst>
                <a:path w="224536" h="1464691">
                  <a:moveTo>
                    <a:pt x="0" y="0"/>
                  </a:moveTo>
                  <a:lnTo>
                    <a:pt x="224536" y="0"/>
                  </a:lnTo>
                  <a:lnTo>
                    <a:pt x="224536" y="1464691"/>
                  </a:lnTo>
                  <a:lnTo>
                    <a:pt x="0" y="1464691"/>
                  </a:lnTo>
                  <a:close/>
                </a:path>
              </a:pathLst>
            </a:custGeom>
            <a:solidFill>
              <a:srgbClr val="7FBA00"/>
            </a:solidFill>
          </p:spPr>
        </p:sp>
      </p:grpSp>
      <p:sp>
        <p:nvSpPr>
          <p:cNvPr id="8" name="Freeform 8" descr="A blue and white background  Description automatically generated with medium confidence"/>
          <p:cNvSpPr/>
          <p:nvPr/>
        </p:nvSpPr>
        <p:spPr>
          <a:xfrm>
            <a:off x="0" y="-19050"/>
            <a:ext cx="14758988" cy="1085852"/>
          </a:xfrm>
          <a:custGeom>
            <a:avLst/>
            <a:gdLst/>
            <a:ahLst/>
            <a:cxnLst/>
            <a:rect l="l" t="t" r="r" b="b"/>
            <a:pathLst>
              <a:path w="14758988" h="1085852">
                <a:moveTo>
                  <a:pt x="0" y="0"/>
                </a:moveTo>
                <a:lnTo>
                  <a:pt x="14758988" y="0"/>
                </a:lnTo>
                <a:lnTo>
                  <a:pt x="14758988" y="1085852"/>
                </a:lnTo>
                <a:lnTo>
                  <a:pt x="0" y="108585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6000"/>
            </a:blip>
            <a:stretch>
              <a:fillRect t="-213488" r="-1645" b="-549997"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17887950" y="-628"/>
            <a:ext cx="400050" cy="1098536"/>
            <a:chOff x="0" y="0"/>
            <a:chExt cx="533400" cy="146471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533400" cy="1464691"/>
            </a:xfrm>
            <a:custGeom>
              <a:avLst/>
              <a:gdLst/>
              <a:ahLst/>
              <a:cxnLst/>
              <a:rect l="l" t="t" r="r" b="b"/>
              <a:pathLst>
                <a:path w="533400" h="1464691">
                  <a:moveTo>
                    <a:pt x="0" y="0"/>
                  </a:moveTo>
                  <a:lnTo>
                    <a:pt x="533400" y="0"/>
                  </a:lnTo>
                  <a:lnTo>
                    <a:pt x="533400" y="1464691"/>
                  </a:lnTo>
                  <a:lnTo>
                    <a:pt x="0" y="1464691"/>
                  </a:lnTo>
                  <a:close/>
                </a:path>
              </a:pathLst>
            </a:custGeom>
            <a:solidFill>
              <a:srgbClr val="FED500"/>
            </a:solidFill>
          </p:spPr>
        </p:sp>
      </p:grpSp>
      <p:sp>
        <p:nvSpPr>
          <p:cNvPr id="11" name="Freeform 11"/>
          <p:cNvSpPr/>
          <p:nvPr/>
        </p:nvSpPr>
        <p:spPr>
          <a:xfrm>
            <a:off x="594030" y="1514871"/>
            <a:ext cx="7154898" cy="5692448"/>
          </a:xfrm>
          <a:custGeom>
            <a:avLst/>
            <a:gdLst/>
            <a:ahLst/>
            <a:cxnLst/>
            <a:rect l="l" t="t" r="r" b="b"/>
            <a:pathLst>
              <a:path w="7154898" h="5692448">
                <a:moveTo>
                  <a:pt x="0" y="0"/>
                </a:moveTo>
                <a:lnTo>
                  <a:pt x="7154899" y="0"/>
                </a:lnTo>
                <a:lnTo>
                  <a:pt x="7154899" y="5692448"/>
                </a:lnTo>
                <a:lnTo>
                  <a:pt x="0" y="569244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5186"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7960068" y="4361095"/>
            <a:ext cx="9849302" cy="4586539"/>
          </a:xfrm>
          <a:custGeom>
            <a:avLst/>
            <a:gdLst/>
            <a:ahLst/>
            <a:cxnLst/>
            <a:rect l="l" t="t" r="r" b="b"/>
            <a:pathLst>
              <a:path w="9849302" h="4586539">
                <a:moveTo>
                  <a:pt x="0" y="0"/>
                </a:moveTo>
                <a:lnTo>
                  <a:pt x="9849302" y="0"/>
                </a:lnTo>
                <a:lnTo>
                  <a:pt x="9849302" y="4586538"/>
                </a:lnTo>
                <a:lnTo>
                  <a:pt x="0" y="458653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1538" b="-1538"/>
            </a:stretch>
          </a:blipFill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A close up of a sign  Description automatically generated"/>
          <p:cNvSpPr/>
          <p:nvPr/>
        </p:nvSpPr>
        <p:spPr>
          <a:xfrm>
            <a:off x="15109032" y="117003"/>
            <a:ext cx="2700338" cy="863271"/>
          </a:xfrm>
          <a:custGeom>
            <a:avLst/>
            <a:gdLst/>
            <a:ahLst/>
            <a:cxnLst/>
            <a:rect l="l" t="t" r="r" b="b"/>
            <a:pathLst>
              <a:path w="2700338" h="863271">
                <a:moveTo>
                  <a:pt x="0" y="0"/>
                </a:moveTo>
                <a:lnTo>
                  <a:pt x="2700338" y="0"/>
                </a:lnTo>
                <a:lnTo>
                  <a:pt x="2700338" y="863271"/>
                </a:lnTo>
                <a:lnTo>
                  <a:pt x="0" y="86327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456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19048" y="-19050"/>
            <a:ext cx="14782800" cy="1114545"/>
            <a:chOff x="0" y="0"/>
            <a:chExt cx="19710400" cy="1486060"/>
          </a:xfrm>
        </p:grpSpPr>
        <p:sp>
          <p:nvSpPr>
            <p:cNvPr id="4" name="Freeform 4"/>
            <p:cNvSpPr/>
            <p:nvPr/>
          </p:nvSpPr>
          <p:spPr>
            <a:xfrm>
              <a:off x="25400" y="25400"/>
              <a:ext cx="19659600" cy="1435227"/>
            </a:xfrm>
            <a:custGeom>
              <a:avLst/>
              <a:gdLst/>
              <a:ahLst/>
              <a:cxnLst/>
              <a:rect l="l" t="t" r="r" b="b"/>
              <a:pathLst>
                <a:path w="19659600" h="1435227">
                  <a:moveTo>
                    <a:pt x="0" y="0"/>
                  </a:moveTo>
                  <a:lnTo>
                    <a:pt x="19659600" y="0"/>
                  </a:lnTo>
                  <a:lnTo>
                    <a:pt x="19659600" y="1435227"/>
                  </a:lnTo>
                  <a:lnTo>
                    <a:pt x="0" y="1435227"/>
                  </a:lnTo>
                  <a:close/>
                </a:path>
              </a:pathLst>
            </a:custGeom>
            <a:solidFill>
              <a:srgbClr val="213264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19710400" cy="1486027"/>
            </a:xfrm>
            <a:custGeom>
              <a:avLst/>
              <a:gdLst/>
              <a:ahLst/>
              <a:cxnLst/>
              <a:rect l="l" t="t" r="r" b="b"/>
              <a:pathLst>
                <a:path w="19710400" h="1486027">
                  <a:moveTo>
                    <a:pt x="25400" y="0"/>
                  </a:moveTo>
                  <a:lnTo>
                    <a:pt x="19685000" y="0"/>
                  </a:lnTo>
                  <a:cubicBezTo>
                    <a:pt x="19698970" y="0"/>
                    <a:pt x="19710400" y="11430"/>
                    <a:pt x="19710400" y="25400"/>
                  </a:cubicBezTo>
                  <a:lnTo>
                    <a:pt x="19710400" y="1460627"/>
                  </a:lnTo>
                  <a:cubicBezTo>
                    <a:pt x="19710400" y="1474597"/>
                    <a:pt x="19698970" y="1486027"/>
                    <a:pt x="19685000" y="1486027"/>
                  </a:cubicBezTo>
                  <a:lnTo>
                    <a:pt x="25400" y="1486027"/>
                  </a:lnTo>
                  <a:cubicBezTo>
                    <a:pt x="11430" y="1486027"/>
                    <a:pt x="0" y="1474597"/>
                    <a:pt x="0" y="1460627"/>
                  </a:cubicBezTo>
                  <a:lnTo>
                    <a:pt x="0" y="25400"/>
                  </a:lnTo>
                  <a:cubicBezTo>
                    <a:pt x="0" y="11430"/>
                    <a:pt x="11430" y="0"/>
                    <a:pt x="25400" y="0"/>
                  </a:cubicBezTo>
                  <a:moveTo>
                    <a:pt x="25400" y="50800"/>
                  </a:moveTo>
                  <a:lnTo>
                    <a:pt x="25400" y="25400"/>
                  </a:lnTo>
                  <a:lnTo>
                    <a:pt x="50800" y="25400"/>
                  </a:lnTo>
                  <a:lnTo>
                    <a:pt x="50800" y="1460627"/>
                  </a:lnTo>
                  <a:lnTo>
                    <a:pt x="25400" y="1460627"/>
                  </a:lnTo>
                  <a:lnTo>
                    <a:pt x="25400" y="1435227"/>
                  </a:lnTo>
                  <a:lnTo>
                    <a:pt x="19685000" y="1435227"/>
                  </a:lnTo>
                  <a:lnTo>
                    <a:pt x="19685000" y="1460627"/>
                  </a:lnTo>
                  <a:lnTo>
                    <a:pt x="19659600" y="1460627"/>
                  </a:lnTo>
                  <a:lnTo>
                    <a:pt x="19659600" y="25400"/>
                  </a:lnTo>
                  <a:lnTo>
                    <a:pt x="19685000" y="25400"/>
                  </a:lnTo>
                  <a:lnTo>
                    <a:pt x="19685000" y="50800"/>
                  </a:lnTo>
                  <a:lnTo>
                    <a:pt x="25400" y="50800"/>
                  </a:lnTo>
                  <a:close/>
                </a:path>
              </a:pathLst>
            </a:custGeom>
            <a:solidFill>
              <a:srgbClr val="213264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4833450" y="-628"/>
            <a:ext cx="168424" cy="1098536"/>
            <a:chOff x="0" y="0"/>
            <a:chExt cx="224566" cy="146471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24536" cy="1464691"/>
            </a:xfrm>
            <a:custGeom>
              <a:avLst/>
              <a:gdLst/>
              <a:ahLst/>
              <a:cxnLst/>
              <a:rect l="l" t="t" r="r" b="b"/>
              <a:pathLst>
                <a:path w="224536" h="1464691">
                  <a:moveTo>
                    <a:pt x="0" y="0"/>
                  </a:moveTo>
                  <a:lnTo>
                    <a:pt x="224536" y="0"/>
                  </a:lnTo>
                  <a:lnTo>
                    <a:pt x="224536" y="1464691"/>
                  </a:lnTo>
                  <a:lnTo>
                    <a:pt x="0" y="1464691"/>
                  </a:lnTo>
                  <a:close/>
                </a:path>
              </a:pathLst>
            </a:custGeom>
            <a:solidFill>
              <a:srgbClr val="7FBA00"/>
            </a:solidFill>
          </p:spPr>
        </p:sp>
      </p:grpSp>
      <p:sp>
        <p:nvSpPr>
          <p:cNvPr id="8" name="Freeform 8" descr="A blue and white background  Description automatically generated with medium confidence"/>
          <p:cNvSpPr/>
          <p:nvPr/>
        </p:nvSpPr>
        <p:spPr>
          <a:xfrm>
            <a:off x="0" y="-19050"/>
            <a:ext cx="14758988" cy="1085852"/>
          </a:xfrm>
          <a:custGeom>
            <a:avLst/>
            <a:gdLst/>
            <a:ahLst/>
            <a:cxnLst/>
            <a:rect l="l" t="t" r="r" b="b"/>
            <a:pathLst>
              <a:path w="14758988" h="1085852">
                <a:moveTo>
                  <a:pt x="0" y="0"/>
                </a:moveTo>
                <a:lnTo>
                  <a:pt x="14758988" y="0"/>
                </a:lnTo>
                <a:lnTo>
                  <a:pt x="14758988" y="1085852"/>
                </a:lnTo>
                <a:lnTo>
                  <a:pt x="0" y="108585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6000"/>
            </a:blip>
            <a:stretch>
              <a:fillRect t="-213488" r="-1645" b="-549997"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17887950" y="-628"/>
            <a:ext cx="400050" cy="1098536"/>
            <a:chOff x="0" y="0"/>
            <a:chExt cx="533400" cy="146471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533400" cy="1464691"/>
            </a:xfrm>
            <a:custGeom>
              <a:avLst/>
              <a:gdLst/>
              <a:ahLst/>
              <a:cxnLst/>
              <a:rect l="l" t="t" r="r" b="b"/>
              <a:pathLst>
                <a:path w="533400" h="1464691">
                  <a:moveTo>
                    <a:pt x="0" y="0"/>
                  </a:moveTo>
                  <a:lnTo>
                    <a:pt x="533400" y="0"/>
                  </a:lnTo>
                  <a:lnTo>
                    <a:pt x="533400" y="1464691"/>
                  </a:lnTo>
                  <a:lnTo>
                    <a:pt x="0" y="1464691"/>
                  </a:lnTo>
                  <a:close/>
                </a:path>
              </a:pathLst>
            </a:custGeom>
            <a:solidFill>
              <a:srgbClr val="FED500"/>
            </a:solidFill>
          </p:spPr>
        </p:sp>
      </p:grpSp>
      <p:sp>
        <p:nvSpPr>
          <p:cNvPr id="11" name="Freeform 11"/>
          <p:cNvSpPr/>
          <p:nvPr/>
        </p:nvSpPr>
        <p:spPr>
          <a:xfrm>
            <a:off x="657401" y="2768132"/>
            <a:ext cx="8087217" cy="6377268"/>
          </a:xfrm>
          <a:custGeom>
            <a:avLst/>
            <a:gdLst/>
            <a:ahLst/>
            <a:cxnLst/>
            <a:rect l="l" t="t" r="r" b="b"/>
            <a:pathLst>
              <a:path w="8087217" h="6377268">
                <a:moveTo>
                  <a:pt x="0" y="0"/>
                </a:moveTo>
                <a:lnTo>
                  <a:pt x="8087217" y="0"/>
                </a:lnTo>
                <a:lnTo>
                  <a:pt x="8087217" y="6377269"/>
                </a:lnTo>
                <a:lnTo>
                  <a:pt x="0" y="637726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9144000" y="2711683"/>
            <a:ext cx="8267909" cy="6490168"/>
          </a:xfrm>
          <a:custGeom>
            <a:avLst/>
            <a:gdLst/>
            <a:ahLst/>
            <a:cxnLst/>
            <a:rect l="l" t="t" r="r" b="b"/>
            <a:pathLst>
              <a:path w="8267909" h="6490168">
                <a:moveTo>
                  <a:pt x="0" y="0"/>
                </a:moveTo>
                <a:lnTo>
                  <a:pt x="8267909" y="0"/>
                </a:lnTo>
                <a:lnTo>
                  <a:pt x="8267909" y="6490167"/>
                </a:lnTo>
                <a:lnTo>
                  <a:pt x="0" y="649016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286101" y="1223947"/>
            <a:ext cx="8458516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plotting training and validation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519</Words>
  <Application>Microsoft Office PowerPoint</Application>
  <PresentationFormat>Custom</PresentationFormat>
  <Paragraphs>65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Calibri (MS) Bold</vt:lpstr>
      <vt:lpstr>Arial</vt:lpstr>
      <vt:lpstr>Canva Sans</vt:lpstr>
      <vt:lpstr>Calibri</vt:lpstr>
      <vt:lpstr>Canva Sans Bold</vt:lpstr>
      <vt:lpstr>Arial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PPT- P2.pptx</dc:title>
  <cp:lastModifiedBy>v Roshitha</cp:lastModifiedBy>
  <cp:revision>1</cp:revision>
  <dcterms:created xsi:type="dcterms:W3CDTF">2006-08-16T00:00:00Z</dcterms:created>
  <dcterms:modified xsi:type="dcterms:W3CDTF">2025-04-17T04:18:03Z</dcterms:modified>
  <dc:identifier>DAGkt5yqTfU</dc:identifier>
</cp:coreProperties>
</file>